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0" r:id="rId8"/>
    <p:sldId id="265" r:id="rId9"/>
    <p:sldId id="264" r:id="rId10"/>
    <p:sldId id="263" r:id="rId11"/>
    <p:sldId id="266" r:id="rId12"/>
    <p:sldId id="268" r:id="rId13"/>
    <p:sldId id="270" r:id="rId14"/>
    <p:sldId id="271" r:id="rId15"/>
    <p:sldId id="272" r:id="rId16"/>
    <p:sldId id="273"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56" d="100"/>
          <a:sy n="56" d="100"/>
        </p:scale>
        <p:origin x="9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A929-08E1-4442-AEF4-592942E88A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7142D5-BDC2-4246-BC4D-5CE928C95A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D589C9-DF23-484E-AE2A-38C751404612}"/>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5" name="Footer Placeholder 4">
            <a:extLst>
              <a:ext uri="{FF2B5EF4-FFF2-40B4-BE49-F238E27FC236}">
                <a16:creationId xmlns:a16="http://schemas.microsoft.com/office/drawing/2014/main" id="{250FF6E6-FA82-4D3D-A5D3-DB910CB97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F1214-716F-4EF7-9CE0-93203731EAC4}"/>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176789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3D02-B3C8-4918-B86C-C1E540CBF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909B64-D3B4-4424-B24A-FE87795AEF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97BF2-E1FA-447D-B887-8DAD6412D5C6}"/>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5" name="Footer Placeholder 4">
            <a:extLst>
              <a:ext uri="{FF2B5EF4-FFF2-40B4-BE49-F238E27FC236}">
                <a16:creationId xmlns:a16="http://schemas.microsoft.com/office/drawing/2014/main" id="{D126BD1C-0847-4480-B157-381E40A9A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C0B34-01F6-4241-A86D-0DAB1105D56E}"/>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231073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3612E6-4D0E-4A35-A0CD-0D32F9507E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DF8756-FFA3-408A-9DED-87EEF33951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B58AA-44B5-4974-BC13-9A0B845FAD53}"/>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5" name="Footer Placeholder 4">
            <a:extLst>
              <a:ext uri="{FF2B5EF4-FFF2-40B4-BE49-F238E27FC236}">
                <a16:creationId xmlns:a16="http://schemas.microsoft.com/office/drawing/2014/main" id="{20C24E92-5574-426A-B746-2537BA9B5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95F6C-9107-4518-B46B-4E375D2D9BA9}"/>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259780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D19E-DB8D-41A9-A7F5-5B7D5CFEC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4A84C-4A72-48F2-B6E6-E14FAE7C59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D7E91-6BDD-43CB-9175-FE8EF72FF685}"/>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5" name="Footer Placeholder 4">
            <a:extLst>
              <a:ext uri="{FF2B5EF4-FFF2-40B4-BE49-F238E27FC236}">
                <a16:creationId xmlns:a16="http://schemas.microsoft.com/office/drawing/2014/main" id="{983A35F7-F299-4DD2-8A24-065F9CF69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50FF9-AF2F-4C97-8A2E-6EB475A48100}"/>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11596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DF5A-C112-4A11-B762-E809A4CE7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171862-E468-4605-9981-9FC9B9A5E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09894-DFAC-480D-8811-EC406E35CB9C}"/>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5" name="Footer Placeholder 4">
            <a:extLst>
              <a:ext uri="{FF2B5EF4-FFF2-40B4-BE49-F238E27FC236}">
                <a16:creationId xmlns:a16="http://schemas.microsoft.com/office/drawing/2014/main" id="{2C916F1D-CD33-41EB-8D16-6A6B8B6CB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2476B-F5DE-44AA-9CCA-18EF1745544D}"/>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2725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71AE-0999-4448-8469-5B68EF965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A4185-BC9D-4D77-A8F2-83604B2DE0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B1CCB8-C1EE-4923-86A6-3EEF49CAF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41A4B8-AA0C-4505-A49E-2C2BC0B663A5}"/>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6" name="Footer Placeholder 5">
            <a:extLst>
              <a:ext uri="{FF2B5EF4-FFF2-40B4-BE49-F238E27FC236}">
                <a16:creationId xmlns:a16="http://schemas.microsoft.com/office/drawing/2014/main" id="{C93AF3B9-1901-4233-B11F-571FA5A7F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2312C-BF98-4A64-BC7A-F50A5ECD1A57}"/>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316289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4F33-F7B0-41F0-A62F-FE6FDA382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EE122-6039-4570-B738-FC419F041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B47BBE-C39C-4396-8538-B9821B07C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0FC45-33F0-4D59-909B-3A60DDB9F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D7593E-1D44-48B5-927F-791CD948C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7ABC81-EB32-4CAE-8D8A-405AA6ABF3AB}"/>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8" name="Footer Placeholder 7">
            <a:extLst>
              <a:ext uri="{FF2B5EF4-FFF2-40B4-BE49-F238E27FC236}">
                <a16:creationId xmlns:a16="http://schemas.microsoft.com/office/drawing/2014/main" id="{3EA4FD7B-5196-4230-B7B7-711A12AA1B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279041-B631-4B16-AC38-BEF0C1D71AFC}"/>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79508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C166-6E22-4440-B984-FE16E16DBC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50102C-FE1C-4B2D-B4AE-AB9804EE8FDC}"/>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4" name="Footer Placeholder 3">
            <a:extLst>
              <a:ext uri="{FF2B5EF4-FFF2-40B4-BE49-F238E27FC236}">
                <a16:creationId xmlns:a16="http://schemas.microsoft.com/office/drawing/2014/main" id="{7A9A701A-43FF-4BB6-ADD9-84D57BB8B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0166A5-7AD8-40A9-8F33-64E3A3BA4983}"/>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31957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A21FC-D814-4CF7-B23D-56EF624899DC}"/>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3" name="Footer Placeholder 2">
            <a:extLst>
              <a:ext uri="{FF2B5EF4-FFF2-40B4-BE49-F238E27FC236}">
                <a16:creationId xmlns:a16="http://schemas.microsoft.com/office/drawing/2014/main" id="{8817EC00-73D1-426F-962E-6D54CA275F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90A078-2386-449F-BD3D-722249AA7658}"/>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412239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BEE1-6584-4E61-BA84-747C82675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E5EE94-A3DD-4C04-A82F-15B6432DC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A830B-FCE4-4B6D-BD32-7DBF44575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DEFC8-3AD3-4002-9567-B7222BF6C6F5}"/>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6" name="Footer Placeholder 5">
            <a:extLst>
              <a:ext uri="{FF2B5EF4-FFF2-40B4-BE49-F238E27FC236}">
                <a16:creationId xmlns:a16="http://schemas.microsoft.com/office/drawing/2014/main" id="{4F421944-DC3F-4381-9BB1-B38A291F9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BE64C-8D24-4600-8589-5A4BDD588F0B}"/>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330822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156A-0CC8-4B3B-AABB-849B28451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7EEF63-31E9-4100-84FE-56E19AA18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19D56-FBF2-4EB9-B0A1-FA3DC14E0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76187-8B17-4E2A-90E2-C2C3B986D25B}"/>
              </a:ext>
            </a:extLst>
          </p:cNvPr>
          <p:cNvSpPr>
            <a:spLocks noGrp="1"/>
          </p:cNvSpPr>
          <p:nvPr>
            <p:ph type="dt" sz="half" idx="10"/>
          </p:nvPr>
        </p:nvSpPr>
        <p:spPr/>
        <p:txBody>
          <a:bodyPr/>
          <a:lstStyle/>
          <a:p>
            <a:fld id="{104552ED-0E58-4390-A1BA-58CA6B458D44}" type="datetimeFigureOut">
              <a:rPr lang="en-US" smtClean="0"/>
              <a:t>4/5/2020</a:t>
            </a:fld>
            <a:endParaRPr lang="en-US"/>
          </a:p>
        </p:txBody>
      </p:sp>
      <p:sp>
        <p:nvSpPr>
          <p:cNvPr id="6" name="Footer Placeholder 5">
            <a:extLst>
              <a:ext uri="{FF2B5EF4-FFF2-40B4-BE49-F238E27FC236}">
                <a16:creationId xmlns:a16="http://schemas.microsoft.com/office/drawing/2014/main" id="{B2890955-4107-47DF-9CA3-F4930A009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419C0-E8BA-4CFC-9D5F-EE9456435D1E}"/>
              </a:ext>
            </a:extLst>
          </p:cNvPr>
          <p:cNvSpPr>
            <a:spLocks noGrp="1"/>
          </p:cNvSpPr>
          <p:nvPr>
            <p:ph type="sldNum" sz="quarter" idx="12"/>
          </p:nvPr>
        </p:nvSpPr>
        <p:spPr/>
        <p:txBody>
          <a:bodyPr/>
          <a:lstStyle/>
          <a:p>
            <a:fld id="{8C136216-856C-40A5-B01E-1B18585CDB2D}" type="slidenum">
              <a:rPr lang="en-US" smtClean="0"/>
              <a:t>‹#›</a:t>
            </a:fld>
            <a:endParaRPr lang="en-US"/>
          </a:p>
        </p:txBody>
      </p:sp>
    </p:spTree>
    <p:extLst>
      <p:ext uri="{BB962C8B-B14F-4D97-AF65-F5344CB8AC3E}">
        <p14:creationId xmlns:p14="http://schemas.microsoft.com/office/powerpoint/2010/main" val="138161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56EFB-B35C-40F0-BF9D-DD8E3EEC4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78396-3DF6-467C-81BD-BC35B99A9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BC0D2-81B5-4947-B1CB-5099CEBEA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552ED-0E58-4390-A1BA-58CA6B458D44}" type="datetimeFigureOut">
              <a:rPr lang="en-US" smtClean="0"/>
              <a:t>4/5/2020</a:t>
            </a:fld>
            <a:endParaRPr lang="en-US"/>
          </a:p>
        </p:txBody>
      </p:sp>
      <p:sp>
        <p:nvSpPr>
          <p:cNvPr id="5" name="Footer Placeholder 4">
            <a:extLst>
              <a:ext uri="{FF2B5EF4-FFF2-40B4-BE49-F238E27FC236}">
                <a16:creationId xmlns:a16="http://schemas.microsoft.com/office/drawing/2014/main" id="{13625928-C6A3-45DF-B5A2-443ED91E1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F2107-60B5-423E-915A-A362EAAB8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36216-856C-40A5-B01E-1B18585CDB2D}" type="slidenum">
              <a:rPr lang="en-US" smtClean="0"/>
              <a:t>‹#›</a:t>
            </a:fld>
            <a:endParaRPr lang="en-US"/>
          </a:p>
        </p:txBody>
      </p:sp>
    </p:spTree>
    <p:extLst>
      <p:ext uri="{BB962C8B-B14F-4D97-AF65-F5344CB8AC3E}">
        <p14:creationId xmlns:p14="http://schemas.microsoft.com/office/powerpoint/2010/main" val="3094052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14AE-3058-489D-8580-EBDD52773EFD}"/>
              </a:ext>
            </a:extLst>
          </p:cNvPr>
          <p:cNvSpPr>
            <a:spLocks noGrp="1"/>
          </p:cNvSpPr>
          <p:nvPr>
            <p:ph type="ctrTitle"/>
          </p:nvPr>
        </p:nvSpPr>
        <p:spPr/>
        <p:txBody>
          <a:bodyPr/>
          <a:lstStyle/>
          <a:p>
            <a:br>
              <a:rPr lang="en-US" dirty="0">
                <a:latin typeface="Impact" panose="020B0806030902050204" pitchFamily="34" charset="0"/>
              </a:rPr>
            </a:br>
            <a:r>
              <a:rPr lang="en-US" dirty="0">
                <a:latin typeface="Impact" panose="020B0806030902050204" pitchFamily="34" charset="0"/>
              </a:rPr>
              <a:t>Icon Imagery</a:t>
            </a:r>
          </a:p>
        </p:txBody>
      </p:sp>
      <p:sp>
        <p:nvSpPr>
          <p:cNvPr id="3" name="Subtitle 2">
            <a:extLst>
              <a:ext uri="{FF2B5EF4-FFF2-40B4-BE49-F238E27FC236}">
                <a16:creationId xmlns:a16="http://schemas.microsoft.com/office/drawing/2014/main" id="{86E90301-3941-4A11-908B-EF3FD78A2424}"/>
              </a:ext>
            </a:extLst>
          </p:cNvPr>
          <p:cNvSpPr>
            <a:spLocks noGrp="1"/>
          </p:cNvSpPr>
          <p:nvPr>
            <p:ph type="subTitle" idx="1"/>
          </p:nvPr>
        </p:nvSpPr>
        <p:spPr/>
        <p:txBody>
          <a:bodyPr/>
          <a:lstStyle/>
          <a:p>
            <a:r>
              <a:rPr lang="en-US" dirty="0"/>
              <a:t>What does your icon say about you?</a:t>
            </a:r>
          </a:p>
          <a:p>
            <a:endParaRPr lang="en-US" dirty="0"/>
          </a:p>
        </p:txBody>
      </p:sp>
      <p:sp>
        <p:nvSpPr>
          <p:cNvPr id="4" name="TextBox 3">
            <a:extLst>
              <a:ext uri="{FF2B5EF4-FFF2-40B4-BE49-F238E27FC236}">
                <a16:creationId xmlns:a16="http://schemas.microsoft.com/office/drawing/2014/main" id="{F9923DCC-ABC2-4B3F-B17A-3ACB7283F872}"/>
              </a:ext>
            </a:extLst>
          </p:cNvPr>
          <p:cNvSpPr txBox="1"/>
          <p:nvPr/>
        </p:nvSpPr>
        <p:spPr>
          <a:xfrm>
            <a:off x="1524000" y="4613960"/>
            <a:ext cx="9840686" cy="954107"/>
          </a:xfrm>
          <a:prstGeom prst="rect">
            <a:avLst/>
          </a:prstGeom>
          <a:noFill/>
        </p:spPr>
        <p:txBody>
          <a:bodyPr wrap="square" rtlCol="0">
            <a:spAutoFit/>
          </a:bodyPr>
          <a:lstStyle/>
          <a:p>
            <a:r>
              <a:rPr lang="en-US" sz="2800" dirty="0"/>
              <a:t>This has a review of last week’s </a:t>
            </a:r>
            <a:r>
              <a:rPr lang="en-US" sz="2800" dirty="0" err="1"/>
              <a:t>powerpoint</a:t>
            </a:r>
            <a:r>
              <a:rPr lang="en-US" sz="2800" dirty="0"/>
              <a:t> </a:t>
            </a:r>
            <a:r>
              <a:rPr lang="en-US" sz="2000" dirty="0"/>
              <a:t>(in case you could not see it), </a:t>
            </a:r>
            <a:r>
              <a:rPr lang="en-US" sz="2800" dirty="0"/>
              <a:t>and the new project for this week.</a:t>
            </a:r>
          </a:p>
        </p:txBody>
      </p:sp>
    </p:spTree>
    <p:extLst>
      <p:ext uri="{BB962C8B-B14F-4D97-AF65-F5344CB8AC3E}">
        <p14:creationId xmlns:p14="http://schemas.microsoft.com/office/powerpoint/2010/main" val="356325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B36331-B6D8-4CA1-9363-B5F4F669C5CA}"/>
              </a:ext>
            </a:extLst>
          </p:cNvPr>
          <p:cNvSpPr txBox="1"/>
          <p:nvPr/>
        </p:nvSpPr>
        <p:spPr>
          <a:xfrm>
            <a:off x="963930" y="628233"/>
            <a:ext cx="10264140" cy="5940088"/>
          </a:xfrm>
          <a:prstGeom prst="rect">
            <a:avLst/>
          </a:prstGeom>
          <a:noFill/>
        </p:spPr>
        <p:txBody>
          <a:bodyPr wrap="square" rtlCol="0">
            <a:spAutoFit/>
          </a:bodyPr>
          <a:lstStyle/>
          <a:p>
            <a:r>
              <a:rPr lang="en-US" sz="6600" dirty="0">
                <a:solidFill>
                  <a:srgbClr val="FF0000"/>
                </a:solidFill>
              </a:rPr>
              <a:t>Design your own logo </a:t>
            </a:r>
          </a:p>
          <a:p>
            <a:r>
              <a:rPr lang="en-US" sz="6600" dirty="0">
                <a:solidFill>
                  <a:srgbClr val="FF0000"/>
                </a:solidFill>
              </a:rPr>
              <a:t>to represent you!</a:t>
            </a:r>
          </a:p>
          <a:p>
            <a:endParaRPr lang="en-US" sz="2800" dirty="0"/>
          </a:p>
          <a:p>
            <a:r>
              <a:rPr lang="en-US" sz="2800" dirty="0"/>
              <a:t>Create a logo design that represents you as a person.</a:t>
            </a:r>
          </a:p>
          <a:p>
            <a:r>
              <a:rPr lang="en-US" sz="2800" dirty="0"/>
              <a:t>Your logo must represent/symbolize your personal interests and beliefs.</a:t>
            </a:r>
          </a:p>
          <a:p>
            <a:endParaRPr lang="en-US" sz="2800" dirty="0">
              <a:solidFill>
                <a:schemeClr val="accent1">
                  <a:lumMod val="75000"/>
                </a:schemeClr>
              </a:solidFill>
            </a:endParaRPr>
          </a:p>
          <a:p>
            <a:r>
              <a:rPr lang="en-US" sz="5400" dirty="0">
                <a:solidFill>
                  <a:schemeClr val="accent1">
                    <a:lumMod val="75000"/>
                  </a:schemeClr>
                </a:solidFill>
              </a:rPr>
              <a:t>We will look at the main types of logos on the next few slides</a:t>
            </a:r>
          </a:p>
        </p:txBody>
      </p:sp>
    </p:spTree>
    <p:extLst>
      <p:ext uri="{BB962C8B-B14F-4D97-AF65-F5344CB8AC3E}">
        <p14:creationId xmlns:p14="http://schemas.microsoft.com/office/powerpoint/2010/main" val="386666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9FBDA-520D-43FE-96E9-005E3CE1B266}"/>
              </a:ext>
            </a:extLst>
          </p:cNvPr>
          <p:cNvSpPr txBox="1"/>
          <p:nvPr/>
        </p:nvSpPr>
        <p:spPr>
          <a:xfrm>
            <a:off x="625642" y="224589"/>
            <a:ext cx="10571747" cy="369332"/>
          </a:xfrm>
          <a:prstGeom prst="rect">
            <a:avLst/>
          </a:prstGeom>
          <a:noFill/>
        </p:spPr>
        <p:txBody>
          <a:bodyPr wrap="square" rtlCol="0">
            <a:spAutoFit/>
          </a:bodyPr>
          <a:lstStyle/>
          <a:p>
            <a:r>
              <a:rPr lang="en-US" dirty="0"/>
              <a:t>The  main logo types:</a:t>
            </a:r>
          </a:p>
        </p:txBody>
      </p:sp>
      <p:sp>
        <p:nvSpPr>
          <p:cNvPr id="3" name="Rectangle 2">
            <a:extLst>
              <a:ext uri="{FF2B5EF4-FFF2-40B4-BE49-F238E27FC236}">
                <a16:creationId xmlns:a16="http://schemas.microsoft.com/office/drawing/2014/main" id="{251D152F-1AA2-464C-B434-E25309696A38}"/>
              </a:ext>
            </a:extLst>
          </p:cNvPr>
          <p:cNvSpPr/>
          <p:nvPr/>
        </p:nvSpPr>
        <p:spPr>
          <a:xfrm>
            <a:off x="1123827" y="708545"/>
            <a:ext cx="8493479" cy="830997"/>
          </a:xfrm>
          <a:prstGeom prst="rect">
            <a:avLst/>
          </a:prstGeom>
        </p:spPr>
        <p:txBody>
          <a:bodyPr wrap="none">
            <a:spAutoFit/>
          </a:bodyPr>
          <a:lstStyle/>
          <a:p>
            <a:pPr lvl="0"/>
            <a:r>
              <a:rPr lang="en-US" sz="4800" dirty="0">
                <a:solidFill>
                  <a:srgbClr val="D43325"/>
                </a:solidFill>
                <a:latin typeface="Larsseit-Bold"/>
              </a:rPr>
              <a:t>Monogram logos (or </a:t>
            </a:r>
            <a:r>
              <a:rPr lang="en-US" sz="4800" dirty="0" err="1">
                <a:solidFill>
                  <a:srgbClr val="D43325"/>
                </a:solidFill>
                <a:latin typeface="Larsseit-Bold"/>
              </a:rPr>
              <a:t>lettermarks</a:t>
            </a:r>
            <a:r>
              <a:rPr lang="en-US" sz="4800" dirty="0">
                <a:solidFill>
                  <a:srgbClr val="D43325"/>
                </a:solidFill>
                <a:latin typeface="Larsseit-Bold"/>
              </a:rPr>
              <a:t>)</a:t>
            </a:r>
          </a:p>
        </p:txBody>
      </p:sp>
      <p:sp>
        <p:nvSpPr>
          <p:cNvPr id="4" name="Rectangle 3">
            <a:extLst>
              <a:ext uri="{FF2B5EF4-FFF2-40B4-BE49-F238E27FC236}">
                <a16:creationId xmlns:a16="http://schemas.microsoft.com/office/drawing/2014/main" id="{4E1CFF14-6B86-42EA-BE14-9FD66EDBC781}"/>
              </a:ext>
            </a:extLst>
          </p:cNvPr>
          <p:cNvSpPr/>
          <p:nvPr/>
        </p:nvSpPr>
        <p:spPr>
          <a:xfrm>
            <a:off x="1123826" y="1806425"/>
            <a:ext cx="9101017" cy="954107"/>
          </a:xfrm>
          <a:prstGeom prst="rect">
            <a:avLst/>
          </a:prstGeom>
        </p:spPr>
        <p:txBody>
          <a:bodyPr wrap="square">
            <a:spAutoFit/>
          </a:bodyPr>
          <a:lstStyle/>
          <a:p>
            <a:r>
              <a:rPr lang="en-US" sz="2800" b="0" i="0" dirty="0">
                <a:solidFill>
                  <a:srgbClr val="555555"/>
                </a:solidFill>
                <a:effectLst/>
                <a:latin typeface="Atlas Grotesk Web"/>
              </a:rPr>
              <a:t>Monogram logos or </a:t>
            </a:r>
            <a:r>
              <a:rPr lang="en-US" sz="2800" b="0" i="0" dirty="0" err="1">
                <a:solidFill>
                  <a:srgbClr val="555555"/>
                </a:solidFill>
                <a:effectLst/>
                <a:latin typeface="Atlas Grotesk Web"/>
              </a:rPr>
              <a:t>lettermarks</a:t>
            </a:r>
            <a:r>
              <a:rPr lang="en-US" sz="2800" b="0" i="0" dirty="0">
                <a:solidFill>
                  <a:srgbClr val="555555"/>
                </a:solidFill>
                <a:effectLst/>
                <a:latin typeface="Atlas Grotesk Web"/>
              </a:rPr>
              <a:t> are logos that consist of letters, usually initials.</a:t>
            </a:r>
            <a:endParaRPr lang="en-US" sz="2800" dirty="0"/>
          </a:p>
        </p:txBody>
      </p:sp>
      <p:sp>
        <p:nvSpPr>
          <p:cNvPr id="5" name="Rectangle 4">
            <a:extLst>
              <a:ext uri="{FF2B5EF4-FFF2-40B4-BE49-F238E27FC236}">
                <a16:creationId xmlns:a16="http://schemas.microsoft.com/office/drawing/2014/main" id="{4FF250CE-B77E-4AB5-A6D1-0F49B14F2FD1}"/>
              </a:ext>
            </a:extLst>
          </p:cNvPr>
          <p:cNvSpPr/>
          <p:nvPr/>
        </p:nvSpPr>
        <p:spPr>
          <a:xfrm>
            <a:off x="1123826" y="3040912"/>
            <a:ext cx="4170069" cy="3108543"/>
          </a:xfrm>
          <a:prstGeom prst="rect">
            <a:avLst/>
          </a:prstGeom>
        </p:spPr>
        <p:txBody>
          <a:bodyPr wrap="square">
            <a:spAutoFit/>
          </a:bodyPr>
          <a:lstStyle/>
          <a:p>
            <a:r>
              <a:rPr lang="en-US" sz="2800" b="0" i="0" dirty="0">
                <a:solidFill>
                  <a:srgbClr val="555555"/>
                </a:solidFill>
                <a:effectLst/>
                <a:latin typeface="Atlas Grotesk Web"/>
              </a:rPr>
              <a:t>Monograms </a:t>
            </a:r>
            <a:r>
              <a:rPr lang="en-US" sz="2800" dirty="0">
                <a:solidFill>
                  <a:srgbClr val="555555"/>
                </a:solidFill>
                <a:latin typeface="Atlas Grotesk Web"/>
              </a:rPr>
              <a:t>can be much easier to remember rather than a long name.</a:t>
            </a:r>
          </a:p>
          <a:p>
            <a:endParaRPr lang="en-US" sz="2800" b="0" i="0" dirty="0">
              <a:solidFill>
                <a:srgbClr val="555555"/>
              </a:solidFill>
              <a:effectLst/>
              <a:latin typeface="Atlas Grotesk Web"/>
            </a:endParaRPr>
          </a:p>
          <a:p>
            <a:r>
              <a:rPr lang="en-US" sz="2800" b="0" i="0" dirty="0">
                <a:solidFill>
                  <a:srgbClr val="555555"/>
                </a:solidFill>
                <a:effectLst/>
                <a:latin typeface="Atlas Grotesk Web"/>
              </a:rPr>
              <a:t>Think of NASA versus the National Aeronautics and Space Administration?</a:t>
            </a:r>
            <a:endParaRPr lang="en-US" sz="2800" dirty="0"/>
          </a:p>
        </p:txBody>
      </p:sp>
      <p:pic>
        <p:nvPicPr>
          <p:cNvPr id="2052" name="Picture 4">
            <a:extLst>
              <a:ext uri="{FF2B5EF4-FFF2-40B4-BE49-F238E27FC236}">
                <a16:creationId xmlns:a16="http://schemas.microsoft.com/office/drawing/2014/main" id="{BD211842-EF38-4678-BDB6-046B7ABCF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334" y="3575576"/>
            <a:ext cx="6096000" cy="168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9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9FBDA-520D-43FE-96E9-005E3CE1B266}"/>
              </a:ext>
            </a:extLst>
          </p:cNvPr>
          <p:cNvSpPr txBox="1"/>
          <p:nvPr/>
        </p:nvSpPr>
        <p:spPr>
          <a:xfrm>
            <a:off x="625642" y="224589"/>
            <a:ext cx="10571747" cy="369332"/>
          </a:xfrm>
          <a:prstGeom prst="rect">
            <a:avLst/>
          </a:prstGeom>
          <a:noFill/>
        </p:spPr>
        <p:txBody>
          <a:bodyPr wrap="square" rtlCol="0">
            <a:spAutoFit/>
          </a:bodyPr>
          <a:lstStyle/>
          <a:p>
            <a:r>
              <a:rPr lang="en-US" dirty="0"/>
              <a:t>The  main logo types:</a:t>
            </a:r>
          </a:p>
        </p:txBody>
      </p:sp>
      <p:sp>
        <p:nvSpPr>
          <p:cNvPr id="3" name="Rectangle 2">
            <a:extLst>
              <a:ext uri="{FF2B5EF4-FFF2-40B4-BE49-F238E27FC236}">
                <a16:creationId xmlns:a16="http://schemas.microsoft.com/office/drawing/2014/main" id="{251D152F-1AA2-464C-B434-E25309696A38}"/>
              </a:ext>
            </a:extLst>
          </p:cNvPr>
          <p:cNvSpPr/>
          <p:nvPr/>
        </p:nvSpPr>
        <p:spPr>
          <a:xfrm>
            <a:off x="912811" y="771189"/>
            <a:ext cx="8316892" cy="830997"/>
          </a:xfrm>
          <a:prstGeom prst="rect">
            <a:avLst/>
          </a:prstGeom>
        </p:spPr>
        <p:txBody>
          <a:bodyPr wrap="none">
            <a:spAutoFit/>
          </a:bodyPr>
          <a:lstStyle/>
          <a:p>
            <a:r>
              <a:rPr lang="en-US" sz="4800" dirty="0">
                <a:solidFill>
                  <a:srgbClr val="C00000"/>
                </a:solidFill>
              </a:rPr>
              <a:t>Pictorial marks (or logo symbols)</a:t>
            </a:r>
          </a:p>
        </p:txBody>
      </p:sp>
      <p:sp>
        <p:nvSpPr>
          <p:cNvPr id="5" name="Rectangle 4">
            <a:extLst>
              <a:ext uri="{FF2B5EF4-FFF2-40B4-BE49-F238E27FC236}">
                <a16:creationId xmlns:a16="http://schemas.microsoft.com/office/drawing/2014/main" id="{763DFC62-F931-4568-9601-51E3E18901AF}"/>
              </a:ext>
            </a:extLst>
          </p:cNvPr>
          <p:cNvSpPr/>
          <p:nvPr/>
        </p:nvSpPr>
        <p:spPr>
          <a:xfrm>
            <a:off x="625642" y="1779453"/>
            <a:ext cx="10026316" cy="1938992"/>
          </a:xfrm>
          <a:prstGeom prst="rect">
            <a:avLst/>
          </a:prstGeom>
        </p:spPr>
        <p:txBody>
          <a:bodyPr wrap="square">
            <a:spAutoFit/>
          </a:bodyPr>
          <a:lstStyle/>
          <a:p>
            <a:r>
              <a:rPr lang="en-US" sz="2400" dirty="0"/>
              <a:t>A pictorial mark (or logo symbol) is an icon—or graphic-based logo. It’s probably the image that comes to mind when you think “logo”: the iconic Apple logo, the Twitter bird, the Target bullseye. Each of these companies’ logos is so emblematic, and each brand so established, that the mark alone is instantly recognizable. A true brand mark is only an image.</a:t>
            </a:r>
          </a:p>
        </p:txBody>
      </p:sp>
      <p:pic>
        <p:nvPicPr>
          <p:cNvPr id="4098" name="Picture 2" descr="Apple pictorial mark logo">
            <a:extLst>
              <a:ext uri="{FF2B5EF4-FFF2-40B4-BE49-F238E27FC236}">
                <a16:creationId xmlns:a16="http://schemas.microsoft.com/office/drawing/2014/main" id="{EC0E267E-455F-49B6-8C63-2E8A831A0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692" y="4097845"/>
            <a:ext cx="2365922" cy="23659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witter pictorial mark logo">
            <a:extLst>
              <a:ext uri="{FF2B5EF4-FFF2-40B4-BE49-F238E27FC236}">
                <a16:creationId xmlns:a16="http://schemas.microsoft.com/office/drawing/2014/main" id="{77E30668-39F9-41EB-BF5F-7E3458482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57" y="4097846"/>
            <a:ext cx="2365921" cy="23659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arget pictorial mark logo">
            <a:extLst>
              <a:ext uri="{FF2B5EF4-FFF2-40B4-BE49-F238E27FC236}">
                <a16:creationId xmlns:a16="http://schemas.microsoft.com/office/drawing/2014/main" id="{07203478-6277-491D-B180-B6EA0A51E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4821" y="4097845"/>
            <a:ext cx="2365922" cy="236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2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9FBDA-520D-43FE-96E9-005E3CE1B266}"/>
              </a:ext>
            </a:extLst>
          </p:cNvPr>
          <p:cNvSpPr txBox="1"/>
          <p:nvPr/>
        </p:nvSpPr>
        <p:spPr>
          <a:xfrm>
            <a:off x="625642" y="224589"/>
            <a:ext cx="10571747" cy="369332"/>
          </a:xfrm>
          <a:prstGeom prst="rect">
            <a:avLst/>
          </a:prstGeom>
          <a:noFill/>
        </p:spPr>
        <p:txBody>
          <a:bodyPr wrap="square" rtlCol="0">
            <a:spAutoFit/>
          </a:bodyPr>
          <a:lstStyle/>
          <a:p>
            <a:r>
              <a:rPr lang="en-US" dirty="0"/>
              <a:t>The  main logo types:</a:t>
            </a:r>
          </a:p>
        </p:txBody>
      </p:sp>
      <p:sp>
        <p:nvSpPr>
          <p:cNvPr id="3" name="Rectangle 2">
            <a:extLst>
              <a:ext uri="{FF2B5EF4-FFF2-40B4-BE49-F238E27FC236}">
                <a16:creationId xmlns:a16="http://schemas.microsoft.com/office/drawing/2014/main" id="{251D152F-1AA2-464C-B434-E25309696A38}"/>
              </a:ext>
            </a:extLst>
          </p:cNvPr>
          <p:cNvSpPr/>
          <p:nvPr/>
        </p:nvSpPr>
        <p:spPr>
          <a:xfrm>
            <a:off x="912811" y="771189"/>
            <a:ext cx="2273058" cy="830997"/>
          </a:xfrm>
          <a:prstGeom prst="rect">
            <a:avLst/>
          </a:prstGeom>
        </p:spPr>
        <p:txBody>
          <a:bodyPr wrap="none">
            <a:spAutoFit/>
          </a:bodyPr>
          <a:lstStyle/>
          <a:p>
            <a:pPr lvl="0"/>
            <a:r>
              <a:rPr lang="en-US" altLang="en-US" sz="4800" dirty="0">
                <a:solidFill>
                  <a:srgbClr val="D43325"/>
                </a:solidFill>
                <a:latin typeface="Atlas Grotesk Web"/>
              </a:rPr>
              <a:t>Mascots</a:t>
            </a:r>
          </a:p>
        </p:txBody>
      </p:sp>
      <p:sp>
        <p:nvSpPr>
          <p:cNvPr id="5" name="Rectangle 4">
            <a:extLst>
              <a:ext uri="{FF2B5EF4-FFF2-40B4-BE49-F238E27FC236}">
                <a16:creationId xmlns:a16="http://schemas.microsoft.com/office/drawing/2014/main" id="{763DFC62-F931-4568-9601-51E3E18901AF}"/>
              </a:ext>
            </a:extLst>
          </p:cNvPr>
          <p:cNvSpPr/>
          <p:nvPr/>
        </p:nvSpPr>
        <p:spPr>
          <a:xfrm>
            <a:off x="625641" y="1362358"/>
            <a:ext cx="10026316" cy="2677656"/>
          </a:xfrm>
          <a:prstGeom prst="rect">
            <a:avLst/>
          </a:prstGeom>
        </p:spPr>
        <p:txBody>
          <a:bodyPr wrap="square">
            <a:spAutoFit/>
          </a:bodyPr>
          <a:lstStyle/>
          <a:p>
            <a:pPr lvl="0" eaLnBrk="0" fontAlgn="base" hangingPunct="0">
              <a:spcBef>
                <a:spcPct val="0"/>
              </a:spcBef>
              <a:spcAft>
                <a:spcPct val="0"/>
              </a:spcAft>
            </a:pPr>
            <a:r>
              <a:rPr kumimoji="0" lang="en-US" altLang="en-US" sz="2400" b="0" i="0" u="none" strike="noStrike" cap="none" normalizeH="0" baseline="0" dirty="0">
                <a:ln>
                  <a:noFill/>
                </a:ln>
                <a:solidFill>
                  <a:schemeClr val="tx1">
                    <a:lumMod val="65000"/>
                    <a:lumOff val="35000"/>
                  </a:schemeClr>
                </a:solidFill>
                <a:effectLst/>
                <a:latin typeface="Atlas Grotesk Web"/>
              </a:rPr>
              <a:t>      </a:t>
            </a:r>
          </a:p>
          <a:p>
            <a:pPr lvl="0"/>
            <a:r>
              <a:rPr lang="en-US" altLang="en-US" sz="2400" dirty="0">
                <a:solidFill>
                  <a:schemeClr val="tx1">
                    <a:lumMod val="65000"/>
                    <a:lumOff val="35000"/>
                  </a:schemeClr>
                </a:solidFill>
                <a:latin typeface="Atlas Grotesk Web"/>
              </a:rPr>
              <a:t>Mascot logos are logos that involve an illustrated character. Often colorful, sometimes cartoonish, and most always fun, the mascot logo is a great way to create your very own spokesperson—</a:t>
            </a:r>
            <a:r>
              <a:rPr lang="en-US" altLang="en-US" sz="2400" dirty="0" err="1">
                <a:solidFill>
                  <a:schemeClr val="tx1">
                    <a:lumMod val="65000"/>
                    <a:lumOff val="35000"/>
                  </a:schemeClr>
                </a:solidFill>
                <a:latin typeface="Atlas Grotesk Web"/>
              </a:rPr>
              <a:t>er</a:t>
            </a:r>
            <a:r>
              <a:rPr lang="en-US" altLang="en-US" sz="2400" dirty="0">
                <a:solidFill>
                  <a:schemeClr val="tx1">
                    <a:lumMod val="65000"/>
                    <a:lumOff val="35000"/>
                  </a:schemeClr>
                </a:solidFill>
                <a:latin typeface="Atlas Grotesk Web"/>
              </a:rPr>
              <a:t>, spokes-character(?).</a:t>
            </a:r>
            <a:r>
              <a:rPr kumimoji="0" lang="en-US" altLang="en-US" sz="2400" b="0" i="0" u="none" strike="noStrike" cap="none" normalizeH="0" baseline="0" dirty="0">
                <a:ln>
                  <a:noFill/>
                </a:ln>
                <a:solidFill>
                  <a:schemeClr val="tx1">
                    <a:lumMod val="65000"/>
                    <a:lumOff val="35000"/>
                  </a:schemeClr>
                </a:solidFill>
                <a:effectLst/>
                <a:latin typeface="Atlas Grotesk Web"/>
              </a:rPr>
              <a:t> </a:t>
            </a:r>
          </a:p>
          <a:p>
            <a:pPr lvl="0" eaLnBrk="0" fontAlgn="base" hangingPunct="0">
              <a:spcBef>
                <a:spcPct val="0"/>
              </a:spcBef>
              <a:spcAft>
                <a:spcPct val="0"/>
              </a:spcAft>
            </a:pPr>
            <a:r>
              <a:rPr kumimoji="0" lang="en-US" altLang="en-US" sz="2400" b="0" i="0" u="none" strike="noStrike" cap="none" normalizeH="0" baseline="0" dirty="0">
                <a:ln>
                  <a:noFill/>
                </a:ln>
                <a:solidFill>
                  <a:srgbClr val="D43325"/>
                </a:solidFill>
                <a:effectLst/>
                <a:latin typeface="Atlas Grotesk Web"/>
              </a:rPr>
              <a:t>        </a:t>
            </a:r>
            <a:endParaRPr kumimoji="0" lang="en-US" altLang="en-US"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sz="2400" b="0" i="0" u="none" strike="noStrike" cap="none" normalizeH="0" baseline="0" dirty="0">
                <a:ln>
                  <a:noFill/>
                </a:ln>
                <a:solidFill>
                  <a:srgbClr val="555555"/>
                </a:solidFill>
                <a:effectLst/>
                <a:latin typeface="Atlas Grotesk Web"/>
              </a:rPr>
              <a:t>A mascot is simply an illustrated character that represents you. Famous mascots include the Kool-Aid Man, KFC’s Colonel and Planter’s Mr. Peanut.</a:t>
            </a:r>
            <a:endParaRPr kumimoji="0" lang="en-US" altLang="en-US" sz="24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C940F4C9-735B-43A6-9EA1-CB4DD6152744}"/>
              </a:ext>
            </a:extLst>
          </p:cNvPr>
          <p:cNvPicPr>
            <a:picLocks noChangeAspect="1"/>
          </p:cNvPicPr>
          <p:nvPr/>
        </p:nvPicPr>
        <p:blipFill>
          <a:blip r:embed="rId2"/>
          <a:stretch>
            <a:fillRect/>
          </a:stretch>
        </p:blipFill>
        <p:spPr>
          <a:xfrm>
            <a:off x="1051162" y="4523928"/>
            <a:ext cx="9175275" cy="2237426"/>
          </a:xfrm>
          <a:prstGeom prst="rect">
            <a:avLst/>
          </a:prstGeom>
        </p:spPr>
      </p:pic>
    </p:spTree>
    <p:extLst>
      <p:ext uri="{BB962C8B-B14F-4D97-AF65-F5344CB8AC3E}">
        <p14:creationId xmlns:p14="http://schemas.microsoft.com/office/powerpoint/2010/main" val="317299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9FBDA-520D-43FE-96E9-005E3CE1B266}"/>
              </a:ext>
            </a:extLst>
          </p:cNvPr>
          <p:cNvSpPr txBox="1"/>
          <p:nvPr/>
        </p:nvSpPr>
        <p:spPr>
          <a:xfrm>
            <a:off x="625642" y="224589"/>
            <a:ext cx="10571747" cy="369332"/>
          </a:xfrm>
          <a:prstGeom prst="rect">
            <a:avLst/>
          </a:prstGeom>
          <a:noFill/>
        </p:spPr>
        <p:txBody>
          <a:bodyPr wrap="square" rtlCol="0">
            <a:spAutoFit/>
          </a:bodyPr>
          <a:lstStyle/>
          <a:p>
            <a:r>
              <a:rPr lang="en-US" dirty="0"/>
              <a:t>The  main logo types:</a:t>
            </a:r>
          </a:p>
        </p:txBody>
      </p:sp>
      <p:sp>
        <p:nvSpPr>
          <p:cNvPr id="3" name="Rectangle 2">
            <a:extLst>
              <a:ext uri="{FF2B5EF4-FFF2-40B4-BE49-F238E27FC236}">
                <a16:creationId xmlns:a16="http://schemas.microsoft.com/office/drawing/2014/main" id="{251D152F-1AA2-464C-B434-E25309696A38}"/>
              </a:ext>
            </a:extLst>
          </p:cNvPr>
          <p:cNvSpPr/>
          <p:nvPr/>
        </p:nvSpPr>
        <p:spPr>
          <a:xfrm>
            <a:off x="912811" y="771189"/>
            <a:ext cx="5354030" cy="769441"/>
          </a:xfrm>
          <a:prstGeom prst="rect">
            <a:avLst/>
          </a:prstGeom>
        </p:spPr>
        <p:txBody>
          <a:bodyPr wrap="none">
            <a:spAutoFit/>
          </a:bodyPr>
          <a:lstStyle/>
          <a:p>
            <a:r>
              <a:rPr lang="en-US" sz="4400" dirty="0">
                <a:solidFill>
                  <a:srgbClr val="C00000"/>
                </a:solidFill>
              </a:rPr>
              <a:t>The combination mark</a:t>
            </a:r>
          </a:p>
        </p:txBody>
      </p:sp>
      <p:sp>
        <p:nvSpPr>
          <p:cNvPr id="5" name="Rectangle 4">
            <a:extLst>
              <a:ext uri="{FF2B5EF4-FFF2-40B4-BE49-F238E27FC236}">
                <a16:creationId xmlns:a16="http://schemas.microsoft.com/office/drawing/2014/main" id="{763DFC62-F931-4568-9601-51E3E18901AF}"/>
              </a:ext>
            </a:extLst>
          </p:cNvPr>
          <p:cNvSpPr/>
          <p:nvPr/>
        </p:nvSpPr>
        <p:spPr>
          <a:xfrm>
            <a:off x="625642" y="1638227"/>
            <a:ext cx="10026316" cy="1938992"/>
          </a:xfrm>
          <a:prstGeom prst="rect">
            <a:avLst/>
          </a:prstGeom>
        </p:spPr>
        <p:txBody>
          <a:bodyPr wrap="square">
            <a:spAutoFit/>
          </a:bodyPr>
          <a:lstStyle/>
          <a:p>
            <a:pPr lvl="0" eaLnBrk="0" fontAlgn="base" hangingPunct="0">
              <a:spcBef>
                <a:spcPct val="0"/>
              </a:spcBef>
              <a:spcAft>
                <a:spcPct val="0"/>
              </a:spcAft>
            </a:pPr>
            <a:r>
              <a:rPr lang="en-US" sz="2400" dirty="0"/>
              <a:t>A combination mark is a logo comprised of a combined wordmark or </a:t>
            </a:r>
            <a:r>
              <a:rPr lang="en-US" sz="2400" dirty="0" err="1"/>
              <a:t>lettermark</a:t>
            </a:r>
            <a:r>
              <a:rPr lang="en-US" sz="2400" dirty="0"/>
              <a:t> and a pictorial mark, abstract mark, or mascot. The picture and text can be laid out side-by-side, stacked on top of each other, or integrated together to create an image. Some well known combination mark logos include Doritos, Burger King and Lacoste.</a:t>
            </a:r>
            <a:endParaRPr kumimoji="0" lang="en-US" altLang="en-US" sz="2400" b="0" i="0" u="none" strike="noStrike" cap="none" normalizeH="0" baseline="0" dirty="0">
              <a:ln>
                <a:noFill/>
              </a:ln>
              <a:solidFill>
                <a:schemeClr val="tx1"/>
              </a:solidFill>
              <a:effectLst/>
            </a:endParaRPr>
          </a:p>
        </p:txBody>
      </p:sp>
      <p:pic>
        <p:nvPicPr>
          <p:cNvPr id="6146" name="Picture 2" descr="Doritos logo">
            <a:extLst>
              <a:ext uri="{FF2B5EF4-FFF2-40B4-BE49-F238E27FC236}">
                <a16:creationId xmlns:a16="http://schemas.microsoft.com/office/drawing/2014/main" id="{271B1718-DFA2-4450-A6B1-89621E025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11" y="3628087"/>
            <a:ext cx="2648953" cy="26489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urger king logo">
            <a:extLst>
              <a:ext uri="{FF2B5EF4-FFF2-40B4-BE49-F238E27FC236}">
                <a16:creationId xmlns:a16="http://schemas.microsoft.com/office/drawing/2014/main" id="{EA92D523-DEE2-48DB-9545-29CC84F82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523" y="3577219"/>
            <a:ext cx="2648954" cy="26489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acoste logo">
            <a:extLst>
              <a:ext uri="{FF2B5EF4-FFF2-40B4-BE49-F238E27FC236}">
                <a16:creationId xmlns:a16="http://schemas.microsoft.com/office/drawing/2014/main" id="{BF59FEEA-92F1-4806-9494-678546E3F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35" y="3628087"/>
            <a:ext cx="2648954" cy="264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9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B36331-B6D8-4CA1-9363-B5F4F669C5CA}"/>
              </a:ext>
            </a:extLst>
          </p:cNvPr>
          <p:cNvSpPr txBox="1"/>
          <p:nvPr/>
        </p:nvSpPr>
        <p:spPr>
          <a:xfrm>
            <a:off x="782253" y="166568"/>
            <a:ext cx="10264140" cy="6678751"/>
          </a:xfrm>
          <a:prstGeom prst="rect">
            <a:avLst/>
          </a:prstGeom>
          <a:noFill/>
        </p:spPr>
        <p:txBody>
          <a:bodyPr wrap="square" rtlCol="0">
            <a:spAutoFit/>
          </a:bodyPr>
          <a:lstStyle/>
          <a:p>
            <a:r>
              <a:rPr lang="en-US" sz="4400" dirty="0">
                <a:solidFill>
                  <a:srgbClr val="FF0000"/>
                </a:solidFill>
              </a:rPr>
              <a:t>Design your own logo to represent you.</a:t>
            </a:r>
          </a:p>
          <a:p>
            <a:endParaRPr lang="en-US" sz="2800" dirty="0">
              <a:solidFill>
                <a:srgbClr val="FF0000"/>
              </a:solidFill>
            </a:endParaRPr>
          </a:p>
          <a:p>
            <a:r>
              <a:rPr lang="en-US" sz="2800" dirty="0"/>
              <a:t>Create a logo design that represents you as a person.</a:t>
            </a:r>
          </a:p>
          <a:p>
            <a:r>
              <a:rPr lang="en-US" sz="2400" dirty="0"/>
              <a:t>Your logo must represent/symbolize your personal interests and beliefs.</a:t>
            </a:r>
          </a:p>
          <a:p>
            <a:endParaRPr lang="en-US" sz="2400" dirty="0"/>
          </a:p>
          <a:p>
            <a:r>
              <a:rPr lang="en-US" sz="2800" dirty="0">
                <a:solidFill>
                  <a:schemeClr val="accent1">
                    <a:lumMod val="50000"/>
                  </a:schemeClr>
                </a:solidFill>
              </a:rPr>
              <a:t>You can choose to use a:</a:t>
            </a:r>
          </a:p>
          <a:p>
            <a:r>
              <a:rPr lang="en-US" sz="2800" dirty="0">
                <a:solidFill>
                  <a:schemeClr val="accent1">
                    <a:lumMod val="50000"/>
                  </a:schemeClr>
                </a:solidFill>
              </a:rPr>
              <a:t>-Monogram</a:t>
            </a:r>
          </a:p>
          <a:p>
            <a:r>
              <a:rPr lang="en-US" sz="2800" dirty="0">
                <a:solidFill>
                  <a:schemeClr val="accent1">
                    <a:lumMod val="50000"/>
                  </a:schemeClr>
                </a:solidFill>
              </a:rPr>
              <a:t>-Pictorial  mark</a:t>
            </a:r>
          </a:p>
          <a:p>
            <a:r>
              <a:rPr lang="en-US" sz="2800" dirty="0">
                <a:solidFill>
                  <a:schemeClr val="accent1">
                    <a:lumMod val="50000"/>
                  </a:schemeClr>
                </a:solidFill>
              </a:rPr>
              <a:t>-Mascot</a:t>
            </a:r>
          </a:p>
          <a:p>
            <a:r>
              <a:rPr lang="en-US" sz="2800" dirty="0">
                <a:solidFill>
                  <a:schemeClr val="accent1">
                    <a:lumMod val="50000"/>
                  </a:schemeClr>
                </a:solidFill>
              </a:rPr>
              <a:t>-Combination</a:t>
            </a:r>
          </a:p>
          <a:p>
            <a:endParaRPr lang="en-US" sz="2800" dirty="0"/>
          </a:p>
          <a:p>
            <a:endParaRPr lang="en-US" sz="2800" dirty="0"/>
          </a:p>
          <a:p>
            <a:endParaRPr lang="en-US" sz="2800" dirty="0"/>
          </a:p>
          <a:p>
            <a:endParaRPr lang="en-US" sz="2800" dirty="0"/>
          </a:p>
          <a:p>
            <a:endParaRPr lang="en-US" sz="2800" dirty="0"/>
          </a:p>
        </p:txBody>
      </p:sp>
      <p:sp>
        <p:nvSpPr>
          <p:cNvPr id="3" name="Rectangle 2">
            <a:extLst>
              <a:ext uri="{FF2B5EF4-FFF2-40B4-BE49-F238E27FC236}">
                <a16:creationId xmlns:a16="http://schemas.microsoft.com/office/drawing/2014/main" id="{A92E1690-152C-4F59-982A-252400F4A885}"/>
              </a:ext>
            </a:extLst>
          </p:cNvPr>
          <p:cNvSpPr/>
          <p:nvPr/>
        </p:nvSpPr>
        <p:spPr>
          <a:xfrm>
            <a:off x="577516" y="5053263"/>
            <a:ext cx="11185157" cy="923330"/>
          </a:xfrm>
          <a:prstGeom prst="rect">
            <a:avLst/>
          </a:prstGeom>
        </p:spPr>
        <p:txBody>
          <a:bodyPr wrap="square">
            <a:spAutoFit/>
          </a:bodyPr>
          <a:lstStyle/>
          <a:p>
            <a:r>
              <a:rPr lang="en-US" dirty="0"/>
              <a:t>Note: The first ideas that you think of are not usually the most original. The reason they are already in your head is because you have seen them before in one form or another. The best ideas are those that you discover by trial and error through composing the components of your design to create a concept.</a:t>
            </a:r>
          </a:p>
        </p:txBody>
      </p:sp>
    </p:spTree>
    <p:extLst>
      <p:ext uri="{BB962C8B-B14F-4D97-AF65-F5344CB8AC3E}">
        <p14:creationId xmlns:p14="http://schemas.microsoft.com/office/powerpoint/2010/main" val="38173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ifference between a business name and limited company | LegalForms">
            <a:extLst>
              <a:ext uri="{FF2B5EF4-FFF2-40B4-BE49-F238E27FC236}">
                <a16:creationId xmlns:a16="http://schemas.microsoft.com/office/drawing/2014/main" id="{9CAC9C5F-98C6-4E87-AC94-E5BB39021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717"/>
            <a:ext cx="12192000" cy="8089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B36331-B6D8-4CA1-9363-B5F4F669C5CA}"/>
              </a:ext>
            </a:extLst>
          </p:cNvPr>
          <p:cNvSpPr txBox="1"/>
          <p:nvPr/>
        </p:nvSpPr>
        <p:spPr>
          <a:xfrm>
            <a:off x="782252" y="166568"/>
            <a:ext cx="10602027" cy="6924973"/>
          </a:xfrm>
          <a:prstGeom prst="rect">
            <a:avLst/>
          </a:prstGeom>
          <a:solidFill>
            <a:schemeClr val="bg1">
              <a:alpha val="94000"/>
            </a:schemeClr>
          </a:solidFill>
        </p:spPr>
        <p:txBody>
          <a:bodyPr wrap="square" rtlCol="0">
            <a:spAutoFit/>
          </a:bodyPr>
          <a:lstStyle/>
          <a:p>
            <a:r>
              <a:rPr lang="en-US" sz="4400" b="1" dirty="0">
                <a:solidFill>
                  <a:srgbClr val="FF0000"/>
                </a:solidFill>
              </a:rPr>
              <a:t>Design your own logo to represent you.</a:t>
            </a:r>
          </a:p>
          <a:p>
            <a:endParaRPr lang="en-US" sz="3600" b="1" dirty="0">
              <a:solidFill>
                <a:srgbClr val="FF0000"/>
              </a:solidFill>
            </a:endParaRPr>
          </a:p>
          <a:p>
            <a:r>
              <a:rPr lang="en-US" sz="3600" b="1" dirty="0"/>
              <a:t>-Create a logo design that represents you as a person.</a:t>
            </a:r>
          </a:p>
          <a:p>
            <a:endParaRPr lang="en-US" sz="3600" b="1" dirty="0"/>
          </a:p>
          <a:p>
            <a:r>
              <a:rPr lang="en-US" sz="3600" b="1" dirty="0"/>
              <a:t>-Be creative</a:t>
            </a:r>
          </a:p>
          <a:p>
            <a:endParaRPr lang="en-US" sz="3600" b="1" dirty="0"/>
          </a:p>
          <a:p>
            <a:r>
              <a:rPr lang="en-US" sz="3600" b="1" dirty="0"/>
              <a:t>-Draw your logo on unlined paper</a:t>
            </a:r>
          </a:p>
          <a:p>
            <a:endParaRPr lang="en-US" sz="3600" b="1" dirty="0"/>
          </a:p>
          <a:p>
            <a:r>
              <a:rPr lang="en-US" sz="3600" b="1" dirty="0"/>
              <a:t>-Photograph it and submit it on google classroom</a:t>
            </a:r>
          </a:p>
          <a:p>
            <a:endParaRPr lang="en-US" sz="2800" dirty="0"/>
          </a:p>
          <a:p>
            <a:endParaRPr lang="en-US" sz="2800" dirty="0"/>
          </a:p>
          <a:p>
            <a:endParaRPr lang="en-US" sz="2800" dirty="0"/>
          </a:p>
          <a:p>
            <a:pPr algn="r"/>
            <a:endParaRPr lang="en-US" sz="2800" dirty="0"/>
          </a:p>
        </p:txBody>
      </p:sp>
    </p:spTree>
    <p:extLst>
      <p:ext uri="{BB962C8B-B14F-4D97-AF65-F5344CB8AC3E}">
        <p14:creationId xmlns:p14="http://schemas.microsoft.com/office/powerpoint/2010/main" val="305013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90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C547C9-5086-4374-A90B-E39A4C5CDC8B}"/>
              </a:ext>
            </a:extLst>
          </p:cNvPr>
          <p:cNvSpPr txBox="1"/>
          <p:nvPr/>
        </p:nvSpPr>
        <p:spPr>
          <a:xfrm>
            <a:off x="1094282" y="404734"/>
            <a:ext cx="9585910" cy="4093428"/>
          </a:xfrm>
          <a:prstGeom prst="rect">
            <a:avLst/>
          </a:prstGeom>
          <a:noFill/>
        </p:spPr>
        <p:txBody>
          <a:bodyPr wrap="square" rtlCol="0">
            <a:spAutoFit/>
          </a:bodyPr>
          <a:lstStyle/>
          <a:p>
            <a:pPr defTabSz="457200"/>
            <a:r>
              <a:rPr lang="en-US" sz="3200" dirty="0">
                <a:latin typeface="Century Schoolbook" panose="02040604050505020304"/>
              </a:rPr>
              <a:t>An Icon is an image that represents something</a:t>
            </a:r>
            <a:r>
              <a:rPr lang="en-US" sz="2000" dirty="0">
                <a:solidFill>
                  <a:srgbClr val="FFFFFF"/>
                </a:solidFill>
                <a:latin typeface="Century Schoolbook" panose="02040604050505020304"/>
              </a:rPr>
              <a:t>. </a:t>
            </a:r>
          </a:p>
          <a:p>
            <a:pPr defTabSz="457200"/>
            <a:endParaRPr lang="en-US" sz="2000" dirty="0">
              <a:latin typeface="Century Schoolbook" panose="02040604050505020304"/>
            </a:endParaRPr>
          </a:p>
          <a:p>
            <a:pPr defTabSz="457200"/>
            <a:endParaRPr lang="en-US" sz="2000" dirty="0">
              <a:latin typeface="Century Schoolbook" panose="02040604050505020304"/>
            </a:endParaRPr>
          </a:p>
          <a:p>
            <a:pPr defTabSz="457200"/>
            <a:endParaRPr lang="en-US" sz="2000" dirty="0">
              <a:latin typeface="Century Schoolbook" panose="02040604050505020304"/>
            </a:endParaRPr>
          </a:p>
          <a:p>
            <a:pPr defTabSz="457200"/>
            <a:endParaRPr lang="en-US" sz="2000" dirty="0">
              <a:latin typeface="Century Schoolbook" panose="02040604050505020304"/>
            </a:endParaRPr>
          </a:p>
          <a:p>
            <a:pPr defTabSz="457200"/>
            <a:r>
              <a:rPr lang="en-US" sz="2000" dirty="0">
                <a:latin typeface="Century Schoolbook" panose="02040604050505020304"/>
              </a:rPr>
              <a:t>like a </a:t>
            </a:r>
            <a:r>
              <a:rPr lang="en-US" sz="2800" dirty="0">
                <a:latin typeface="Century Schoolbook" panose="02040604050505020304"/>
              </a:rPr>
              <a:t>logo</a:t>
            </a:r>
            <a:r>
              <a:rPr lang="en-US" sz="2000" dirty="0">
                <a:latin typeface="Century Schoolbook" panose="02040604050505020304"/>
              </a:rPr>
              <a:t> for a product</a:t>
            </a:r>
          </a:p>
          <a:p>
            <a:pPr defTabSz="457200"/>
            <a:endParaRPr lang="en-US" sz="2000" dirty="0">
              <a:latin typeface="Century Schoolbook" panose="02040604050505020304"/>
            </a:endParaRPr>
          </a:p>
          <a:p>
            <a:pPr defTabSz="457200"/>
            <a:endParaRPr lang="en-US" sz="2000" dirty="0">
              <a:latin typeface="Century Schoolbook" panose="02040604050505020304"/>
            </a:endParaRPr>
          </a:p>
          <a:p>
            <a:pPr defTabSz="457200"/>
            <a:endParaRPr lang="en-US" sz="2000" dirty="0">
              <a:latin typeface="Century Schoolbook" panose="02040604050505020304"/>
            </a:endParaRPr>
          </a:p>
          <a:p>
            <a:pPr defTabSz="457200"/>
            <a:endParaRPr lang="en-US" sz="2000" dirty="0">
              <a:latin typeface="Century Schoolbook" panose="02040604050505020304"/>
            </a:endParaRPr>
          </a:p>
          <a:p>
            <a:pPr defTabSz="457200"/>
            <a:endParaRPr lang="en-US" sz="2000" dirty="0">
              <a:latin typeface="Century Schoolbook" panose="02040604050505020304"/>
            </a:endParaRPr>
          </a:p>
          <a:p>
            <a:pPr defTabSz="457200"/>
            <a:r>
              <a:rPr lang="en-US" sz="2000" dirty="0">
                <a:latin typeface="Century Schoolbook" panose="02040604050505020304"/>
              </a:rPr>
              <a:t>or an app on your phone.</a:t>
            </a:r>
          </a:p>
        </p:txBody>
      </p:sp>
      <p:pic>
        <p:nvPicPr>
          <p:cNvPr id="5" name="Picture 4">
            <a:extLst>
              <a:ext uri="{FF2B5EF4-FFF2-40B4-BE49-F238E27FC236}">
                <a16:creationId xmlns:a16="http://schemas.microsoft.com/office/drawing/2014/main" id="{B72ED5F4-AAEF-4E31-833C-2CDD029E892F}"/>
              </a:ext>
            </a:extLst>
          </p:cNvPr>
          <p:cNvPicPr>
            <a:picLocks noChangeAspect="1"/>
          </p:cNvPicPr>
          <p:nvPr/>
        </p:nvPicPr>
        <p:blipFill>
          <a:blip r:embed="rId2"/>
          <a:stretch>
            <a:fillRect/>
          </a:stretch>
        </p:blipFill>
        <p:spPr>
          <a:xfrm>
            <a:off x="3882573" y="1322352"/>
            <a:ext cx="7943776" cy="5535648"/>
          </a:xfrm>
          <a:prstGeom prst="rect">
            <a:avLst/>
          </a:prstGeom>
        </p:spPr>
      </p:pic>
    </p:spTree>
    <p:extLst>
      <p:ext uri="{BB962C8B-B14F-4D97-AF65-F5344CB8AC3E}">
        <p14:creationId xmlns:p14="http://schemas.microsoft.com/office/powerpoint/2010/main" val="68726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F615EB-FBBE-4C0A-8290-878C96A5B7C7}"/>
              </a:ext>
            </a:extLst>
          </p:cNvPr>
          <p:cNvSpPr/>
          <p:nvPr/>
        </p:nvSpPr>
        <p:spPr>
          <a:xfrm>
            <a:off x="226963" y="351693"/>
            <a:ext cx="11436717" cy="1908215"/>
          </a:xfrm>
          <a:prstGeom prst="rect">
            <a:avLst/>
          </a:prstGeom>
        </p:spPr>
        <p:txBody>
          <a:bodyPr wrap="square">
            <a:spAutoFit/>
          </a:bodyPr>
          <a:lstStyle/>
          <a:p>
            <a:r>
              <a:rPr lang="en-US" sz="2800" dirty="0">
                <a:solidFill>
                  <a:schemeClr val="accent1">
                    <a:lumMod val="75000"/>
                  </a:schemeClr>
                </a:solidFill>
              </a:rPr>
              <a:t>An Icon is an image that represents something</a:t>
            </a:r>
            <a:r>
              <a:rPr lang="en-US" dirty="0"/>
              <a:t>. </a:t>
            </a:r>
          </a:p>
          <a:p>
            <a:endParaRPr lang="en-US" dirty="0"/>
          </a:p>
          <a:p>
            <a:r>
              <a:rPr lang="en-US" dirty="0"/>
              <a:t>Icons have been used for centuries to let people know….. </a:t>
            </a:r>
          </a:p>
          <a:p>
            <a:endParaRPr lang="en-US" dirty="0"/>
          </a:p>
          <a:p>
            <a:endParaRPr lang="en-US" dirty="0"/>
          </a:p>
          <a:p>
            <a:r>
              <a:rPr lang="en-US" dirty="0"/>
              <a:t>what you sell or what service you provide,              how you worship,                          or what social status you hold</a:t>
            </a:r>
          </a:p>
        </p:txBody>
      </p:sp>
      <p:pic>
        <p:nvPicPr>
          <p:cNvPr id="4" name="Picture 3">
            <a:extLst>
              <a:ext uri="{FF2B5EF4-FFF2-40B4-BE49-F238E27FC236}">
                <a16:creationId xmlns:a16="http://schemas.microsoft.com/office/drawing/2014/main" id="{2E051C00-BBF9-4FA4-8E86-C1D9DC0ECD01}"/>
              </a:ext>
            </a:extLst>
          </p:cNvPr>
          <p:cNvPicPr>
            <a:picLocks noChangeAspect="1"/>
          </p:cNvPicPr>
          <p:nvPr/>
        </p:nvPicPr>
        <p:blipFill>
          <a:blip r:embed="rId2"/>
          <a:stretch>
            <a:fillRect/>
          </a:stretch>
        </p:blipFill>
        <p:spPr>
          <a:xfrm>
            <a:off x="4265727" y="2644299"/>
            <a:ext cx="3359187" cy="3023878"/>
          </a:xfrm>
          <a:prstGeom prst="rect">
            <a:avLst/>
          </a:prstGeom>
        </p:spPr>
      </p:pic>
      <p:pic>
        <p:nvPicPr>
          <p:cNvPr id="5" name="Picture 4">
            <a:extLst>
              <a:ext uri="{FF2B5EF4-FFF2-40B4-BE49-F238E27FC236}">
                <a16:creationId xmlns:a16="http://schemas.microsoft.com/office/drawing/2014/main" id="{46AAB2E2-30F4-46AE-889F-A2FCC1E61262}"/>
              </a:ext>
            </a:extLst>
          </p:cNvPr>
          <p:cNvPicPr>
            <a:picLocks noChangeAspect="1"/>
          </p:cNvPicPr>
          <p:nvPr/>
        </p:nvPicPr>
        <p:blipFill>
          <a:blip r:embed="rId3"/>
          <a:stretch>
            <a:fillRect/>
          </a:stretch>
        </p:blipFill>
        <p:spPr>
          <a:xfrm>
            <a:off x="503565" y="2689221"/>
            <a:ext cx="1597290" cy="1591194"/>
          </a:xfrm>
          <a:prstGeom prst="rect">
            <a:avLst/>
          </a:prstGeom>
        </p:spPr>
      </p:pic>
      <p:pic>
        <p:nvPicPr>
          <p:cNvPr id="6" name="Picture 5">
            <a:extLst>
              <a:ext uri="{FF2B5EF4-FFF2-40B4-BE49-F238E27FC236}">
                <a16:creationId xmlns:a16="http://schemas.microsoft.com/office/drawing/2014/main" id="{20B83C2D-CD8A-4FF9-8E29-ED6E64EBC6FF}"/>
              </a:ext>
            </a:extLst>
          </p:cNvPr>
          <p:cNvPicPr>
            <a:picLocks noChangeAspect="1"/>
          </p:cNvPicPr>
          <p:nvPr/>
        </p:nvPicPr>
        <p:blipFill>
          <a:blip r:embed="rId4"/>
          <a:stretch>
            <a:fillRect/>
          </a:stretch>
        </p:blipFill>
        <p:spPr>
          <a:xfrm>
            <a:off x="989126" y="3321014"/>
            <a:ext cx="2347163" cy="2347163"/>
          </a:xfrm>
          <a:prstGeom prst="rect">
            <a:avLst/>
          </a:prstGeom>
        </p:spPr>
      </p:pic>
      <p:pic>
        <p:nvPicPr>
          <p:cNvPr id="8" name="Picture 7">
            <a:extLst>
              <a:ext uri="{FF2B5EF4-FFF2-40B4-BE49-F238E27FC236}">
                <a16:creationId xmlns:a16="http://schemas.microsoft.com/office/drawing/2014/main" id="{EDD8F3EF-F148-4CF2-830D-2DB7C211D2A2}"/>
              </a:ext>
            </a:extLst>
          </p:cNvPr>
          <p:cNvPicPr>
            <a:picLocks noChangeAspect="1"/>
          </p:cNvPicPr>
          <p:nvPr/>
        </p:nvPicPr>
        <p:blipFill>
          <a:blip r:embed="rId5"/>
          <a:stretch>
            <a:fillRect/>
          </a:stretch>
        </p:blipFill>
        <p:spPr>
          <a:xfrm>
            <a:off x="8307072" y="2835042"/>
            <a:ext cx="2200847" cy="1688738"/>
          </a:xfrm>
          <a:prstGeom prst="rect">
            <a:avLst/>
          </a:prstGeom>
        </p:spPr>
      </p:pic>
    </p:spTree>
    <p:extLst>
      <p:ext uri="{BB962C8B-B14F-4D97-AF65-F5344CB8AC3E}">
        <p14:creationId xmlns:p14="http://schemas.microsoft.com/office/powerpoint/2010/main" val="319319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24D524-2208-42C9-8E63-F7AC07ADA47F}"/>
              </a:ext>
            </a:extLst>
          </p:cNvPr>
          <p:cNvSpPr txBox="1"/>
          <p:nvPr/>
        </p:nvSpPr>
        <p:spPr>
          <a:xfrm>
            <a:off x="1533378" y="407963"/>
            <a:ext cx="9563276" cy="2923877"/>
          </a:xfrm>
          <a:prstGeom prst="rect">
            <a:avLst/>
          </a:prstGeom>
          <a:noFill/>
        </p:spPr>
        <p:txBody>
          <a:bodyPr wrap="square" rtlCol="0">
            <a:spAutoFit/>
          </a:bodyPr>
          <a:lstStyle/>
          <a:p>
            <a:r>
              <a:rPr lang="en-US" sz="4000" dirty="0"/>
              <a:t>I have had a lot of fun looking at your icon images! </a:t>
            </a:r>
            <a:r>
              <a:rPr lang="en-US" sz="1400" dirty="0"/>
              <a:t>The little circle photo next to your name in google classroom.</a:t>
            </a:r>
          </a:p>
          <a:p>
            <a:endParaRPr lang="en-US" sz="4000" dirty="0"/>
          </a:p>
          <a:p>
            <a:r>
              <a:rPr lang="en-US" sz="3200" dirty="0"/>
              <a:t>And I am fascinated at how the image you chose represents you.</a:t>
            </a:r>
          </a:p>
        </p:txBody>
      </p:sp>
      <p:pic>
        <p:nvPicPr>
          <p:cNvPr id="5" name="Picture 4">
            <a:extLst>
              <a:ext uri="{FF2B5EF4-FFF2-40B4-BE49-F238E27FC236}">
                <a16:creationId xmlns:a16="http://schemas.microsoft.com/office/drawing/2014/main" id="{61CA3455-3BA3-4731-BE04-E0C0C8A47EF1}"/>
              </a:ext>
            </a:extLst>
          </p:cNvPr>
          <p:cNvPicPr>
            <a:picLocks noChangeAspect="1"/>
          </p:cNvPicPr>
          <p:nvPr/>
        </p:nvPicPr>
        <p:blipFill>
          <a:blip r:embed="rId2"/>
          <a:stretch>
            <a:fillRect/>
          </a:stretch>
        </p:blipFill>
        <p:spPr>
          <a:xfrm>
            <a:off x="957650" y="4004713"/>
            <a:ext cx="2700762" cy="2167490"/>
          </a:xfrm>
          <a:prstGeom prst="rect">
            <a:avLst/>
          </a:prstGeom>
        </p:spPr>
      </p:pic>
      <p:pic>
        <p:nvPicPr>
          <p:cNvPr id="6" name="Picture 5">
            <a:extLst>
              <a:ext uri="{FF2B5EF4-FFF2-40B4-BE49-F238E27FC236}">
                <a16:creationId xmlns:a16="http://schemas.microsoft.com/office/drawing/2014/main" id="{5D47FC4E-0C20-48D7-B122-E9EB569A9A35}"/>
              </a:ext>
            </a:extLst>
          </p:cNvPr>
          <p:cNvPicPr>
            <a:picLocks noChangeAspect="1"/>
          </p:cNvPicPr>
          <p:nvPr/>
        </p:nvPicPr>
        <p:blipFill>
          <a:blip r:embed="rId3"/>
          <a:stretch>
            <a:fillRect/>
          </a:stretch>
        </p:blipFill>
        <p:spPr>
          <a:xfrm>
            <a:off x="2685288" y="4316252"/>
            <a:ext cx="2700762" cy="2133785"/>
          </a:xfrm>
          <a:prstGeom prst="rect">
            <a:avLst/>
          </a:prstGeom>
        </p:spPr>
      </p:pic>
      <p:pic>
        <p:nvPicPr>
          <p:cNvPr id="7" name="Picture 6">
            <a:extLst>
              <a:ext uri="{FF2B5EF4-FFF2-40B4-BE49-F238E27FC236}">
                <a16:creationId xmlns:a16="http://schemas.microsoft.com/office/drawing/2014/main" id="{9B48735C-5C71-42B3-BF19-ED20F2FD4F83}"/>
              </a:ext>
            </a:extLst>
          </p:cNvPr>
          <p:cNvPicPr>
            <a:picLocks noChangeAspect="1"/>
          </p:cNvPicPr>
          <p:nvPr/>
        </p:nvPicPr>
        <p:blipFill>
          <a:blip r:embed="rId4"/>
          <a:stretch>
            <a:fillRect/>
          </a:stretch>
        </p:blipFill>
        <p:spPr>
          <a:xfrm>
            <a:off x="4850844" y="3434862"/>
            <a:ext cx="3377477" cy="2737341"/>
          </a:xfrm>
          <a:prstGeom prst="rect">
            <a:avLst/>
          </a:prstGeom>
        </p:spPr>
      </p:pic>
      <p:pic>
        <p:nvPicPr>
          <p:cNvPr id="8" name="Picture 7">
            <a:extLst>
              <a:ext uri="{FF2B5EF4-FFF2-40B4-BE49-F238E27FC236}">
                <a16:creationId xmlns:a16="http://schemas.microsoft.com/office/drawing/2014/main" id="{3F10E73C-7E1B-4004-BA28-7860B8B70381}"/>
              </a:ext>
            </a:extLst>
          </p:cNvPr>
          <p:cNvPicPr>
            <a:picLocks noChangeAspect="1"/>
          </p:cNvPicPr>
          <p:nvPr/>
        </p:nvPicPr>
        <p:blipFill>
          <a:blip r:embed="rId5"/>
          <a:stretch>
            <a:fillRect/>
          </a:stretch>
        </p:blipFill>
        <p:spPr>
          <a:xfrm>
            <a:off x="8228321" y="3823126"/>
            <a:ext cx="2274005" cy="1847248"/>
          </a:xfrm>
          <a:prstGeom prst="rect">
            <a:avLst/>
          </a:prstGeom>
        </p:spPr>
      </p:pic>
      <p:pic>
        <p:nvPicPr>
          <p:cNvPr id="9" name="Picture 8">
            <a:extLst>
              <a:ext uri="{FF2B5EF4-FFF2-40B4-BE49-F238E27FC236}">
                <a16:creationId xmlns:a16="http://schemas.microsoft.com/office/drawing/2014/main" id="{6EBC0FAD-8E60-48C2-9FAE-ED6996C46921}"/>
              </a:ext>
            </a:extLst>
          </p:cNvPr>
          <p:cNvPicPr>
            <a:picLocks noChangeAspect="1"/>
          </p:cNvPicPr>
          <p:nvPr/>
        </p:nvPicPr>
        <p:blipFill>
          <a:blip r:embed="rId6"/>
          <a:stretch>
            <a:fillRect/>
          </a:stretch>
        </p:blipFill>
        <p:spPr>
          <a:xfrm>
            <a:off x="7007405" y="4976486"/>
            <a:ext cx="1798476" cy="1499746"/>
          </a:xfrm>
          <a:prstGeom prst="rect">
            <a:avLst/>
          </a:prstGeom>
        </p:spPr>
      </p:pic>
      <p:pic>
        <p:nvPicPr>
          <p:cNvPr id="10" name="Picture 9">
            <a:extLst>
              <a:ext uri="{FF2B5EF4-FFF2-40B4-BE49-F238E27FC236}">
                <a16:creationId xmlns:a16="http://schemas.microsoft.com/office/drawing/2014/main" id="{34FBAD52-8233-4ABC-B9C6-0AB4A661D7C4}"/>
              </a:ext>
            </a:extLst>
          </p:cNvPr>
          <p:cNvPicPr>
            <a:picLocks noChangeAspect="1"/>
          </p:cNvPicPr>
          <p:nvPr/>
        </p:nvPicPr>
        <p:blipFill>
          <a:blip r:embed="rId7"/>
          <a:stretch>
            <a:fillRect/>
          </a:stretch>
        </p:blipFill>
        <p:spPr>
          <a:xfrm>
            <a:off x="9365323" y="4976486"/>
            <a:ext cx="2078916" cy="1621677"/>
          </a:xfrm>
          <a:prstGeom prst="rect">
            <a:avLst/>
          </a:prstGeom>
        </p:spPr>
      </p:pic>
    </p:spTree>
    <p:extLst>
      <p:ext uri="{BB962C8B-B14F-4D97-AF65-F5344CB8AC3E}">
        <p14:creationId xmlns:p14="http://schemas.microsoft.com/office/powerpoint/2010/main" val="303472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1ACB5D-C1F6-406A-A9C5-A4DF296DFAED}"/>
              </a:ext>
            </a:extLst>
          </p:cNvPr>
          <p:cNvSpPr/>
          <p:nvPr/>
        </p:nvSpPr>
        <p:spPr>
          <a:xfrm>
            <a:off x="413218" y="151509"/>
            <a:ext cx="10671877" cy="4893647"/>
          </a:xfrm>
          <a:prstGeom prst="rect">
            <a:avLst/>
          </a:prstGeom>
        </p:spPr>
        <p:txBody>
          <a:bodyPr wrap="square">
            <a:spAutoFit/>
          </a:bodyPr>
          <a:lstStyle/>
          <a:p>
            <a:r>
              <a:rPr lang="en-US" sz="2400" dirty="0"/>
              <a:t>I spent a lot of time picking out an icon to represent me!</a:t>
            </a:r>
          </a:p>
          <a:p>
            <a:endParaRPr lang="en-US" sz="2400" dirty="0"/>
          </a:p>
          <a:p>
            <a:r>
              <a:rPr lang="en-US" sz="2400" dirty="0"/>
              <a:t>Here is what I came up with:</a:t>
            </a:r>
          </a:p>
          <a:p>
            <a:endParaRPr lang="en-US" sz="2400" dirty="0"/>
          </a:p>
          <a:p>
            <a:r>
              <a:rPr lang="en-US" sz="2400" dirty="0"/>
              <a:t>Why do you think I chose this image?</a:t>
            </a:r>
          </a:p>
          <a:p>
            <a:endParaRPr lang="en-US" sz="2400" dirty="0"/>
          </a:p>
          <a:p>
            <a:r>
              <a:rPr lang="en-US" sz="2400" b="1" dirty="0"/>
              <a:t>Think like an artist</a:t>
            </a:r>
            <a:r>
              <a:rPr lang="en-US" sz="2400" dirty="0"/>
              <a:t>.</a:t>
            </a:r>
          </a:p>
          <a:p>
            <a:endParaRPr lang="en-US" sz="2400" dirty="0"/>
          </a:p>
          <a:p>
            <a:r>
              <a:rPr lang="en-US" sz="2400" dirty="0"/>
              <a:t>Who or what is this an image of ?</a:t>
            </a:r>
          </a:p>
          <a:p>
            <a:endParaRPr lang="en-US" sz="2400" dirty="0"/>
          </a:p>
          <a:p>
            <a:endParaRPr lang="en-US" sz="2400" dirty="0"/>
          </a:p>
          <a:p>
            <a:r>
              <a:rPr lang="en-US" sz="2400" dirty="0"/>
              <a:t>How does it represent the way I am teaching </a:t>
            </a:r>
          </a:p>
          <a:p>
            <a:r>
              <a:rPr lang="en-US" sz="2400" dirty="0"/>
              <a:t>you during this time?</a:t>
            </a:r>
          </a:p>
        </p:txBody>
      </p:sp>
      <p:pic>
        <p:nvPicPr>
          <p:cNvPr id="4" name="Picture 3">
            <a:extLst>
              <a:ext uri="{FF2B5EF4-FFF2-40B4-BE49-F238E27FC236}">
                <a16:creationId xmlns:a16="http://schemas.microsoft.com/office/drawing/2014/main" id="{821A0B16-3040-4B2D-A672-38A6A2DD243D}"/>
              </a:ext>
            </a:extLst>
          </p:cNvPr>
          <p:cNvPicPr>
            <a:picLocks noChangeAspect="1"/>
          </p:cNvPicPr>
          <p:nvPr/>
        </p:nvPicPr>
        <p:blipFill>
          <a:blip r:embed="rId2"/>
          <a:stretch>
            <a:fillRect/>
          </a:stretch>
        </p:blipFill>
        <p:spPr>
          <a:xfrm>
            <a:off x="6375891" y="1472590"/>
            <a:ext cx="4493141" cy="3572566"/>
          </a:xfrm>
          <a:prstGeom prst="rect">
            <a:avLst/>
          </a:prstGeom>
        </p:spPr>
      </p:pic>
      <p:pic>
        <p:nvPicPr>
          <p:cNvPr id="5" name="Picture 4">
            <a:extLst>
              <a:ext uri="{FF2B5EF4-FFF2-40B4-BE49-F238E27FC236}">
                <a16:creationId xmlns:a16="http://schemas.microsoft.com/office/drawing/2014/main" id="{85175047-A8E5-4DE7-AC0D-8010BA19A66F}"/>
              </a:ext>
            </a:extLst>
          </p:cNvPr>
          <p:cNvPicPr>
            <a:picLocks noChangeAspect="1"/>
          </p:cNvPicPr>
          <p:nvPr/>
        </p:nvPicPr>
        <p:blipFill>
          <a:blip r:embed="rId3"/>
          <a:stretch>
            <a:fillRect/>
          </a:stretch>
        </p:blipFill>
        <p:spPr>
          <a:xfrm>
            <a:off x="1322968" y="3429000"/>
            <a:ext cx="5419814" cy="749873"/>
          </a:xfrm>
          <a:prstGeom prst="rect">
            <a:avLst/>
          </a:prstGeom>
        </p:spPr>
      </p:pic>
      <p:pic>
        <p:nvPicPr>
          <p:cNvPr id="6" name="Picture 5">
            <a:extLst>
              <a:ext uri="{FF2B5EF4-FFF2-40B4-BE49-F238E27FC236}">
                <a16:creationId xmlns:a16="http://schemas.microsoft.com/office/drawing/2014/main" id="{85B1CE17-DF5E-4A1C-9CC0-34A6DFD905A5}"/>
              </a:ext>
            </a:extLst>
          </p:cNvPr>
          <p:cNvPicPr>
            <a:picLocks noChangeAspect="1"/>
          </p:cNvPicPr>
          <p:nvPr/>
        </p:nvPicPr>
        <p:blipFill>
          <a:blip r:embed="rId4"/>
          <a:stretch>
            <a:fillRect/>
          </a:stretch>
        </p:blipFill>
        <p:spPr>
          <a:xfrm>
            <a:off x="1322968" y="4776136"/>
            <a:ext cx="5602710" cy="2036240"/>
          </a:xfrm>
          <a:prstGeom prst="rect">
            <a:avLst/>
          </a:prstGeom>
        </p:spPr>
      </p:pic>
    </p:spTree>
    <p:extLst>
      <p:ext uri="{BB962C8B-B14F-4D97-AF65-F5344CB8AC3E}">
        <p14:creationId xmlns:p14="http://schemas.microsoft.com/office/powerpoint/2010/main" val="271795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76397D-0600-4E66-94CB-A54483A7268F}"/>
              </a:ext>
            </a:extLst>
          </p:cNvPr>
          <p:cNvPicPr>
            <a:picLocks noChangeAspect="1"/>
          </p:cNvPicPr>
          <p:nvPr/>
        </p:nvPicPr>
        <p:blipFill>
          <a:blip r:embed="rId2"/>
          <a:stretch>
            <a:fillRect/>
          </a:stretch>
        </p:blipFill>
        <p:spPr>
          <a:xfrm>
            <a:off x="451990" y="4976955"/>
            <a:ext cx="2020077" cy="1621208"/>
          </a:xfrm>
          <a:prstGeom prst="rect">
            <a:avLst/>
          </a:prstGeom>
        </p:spPr>
      </p:pic>
      <p:pic>
        <p:nvPicPr>
          <p:cNvPr id="3" name="Picture 2">
            <a:extLst>
              <a:ext uri="{FF2B5EF4-FFF2-40B4-BE49-F238E27FC236}">
                <a16:creationId xmlns:a16="http://schemas.microsoft.com/office/drawing/2014/main" id="{E5D5108E-B9A1-422D-85B5-7763B6853592}"/>
              </a:ext>
            </a:extLst>
          </p:cNvPr>
          <p:cNvPicPr>
            <a:picLocks noChangeAspect="1"/>
          </p:cNvPicPr>
          <p:nvPr/>
        </p:nvPicPr>
        <p:blipFill>
          <a:blip r:embed="rId3"/>
          <a:stretch>
            <a:fillRect/>
          </a:stretch>
        </p:blipFill>
        <p:spPr>
          <a:xfrm>
            <a:off x="3313715" y="4746750"/>
            <a:ext cx="2700762" cy="2133785"/>
          </a:xfrm>
          <a:prstGeom prst="rect">
            <a:avLst/>
          </a:prstGeom>
        </p:spPr>
      </p:pic>
      <p:pic>
        <p:nvPicPr>
          <p:cNvPr id="4" name="Picture 3">
            <a:extLst>
              <a:ext uri="{FF2B5EF4-FFF2-40B4-BE49-F238E27FC236}">
                <a16:creationId xmlns:a16="http://schemas.microsoft.com/office/drawing/2014/main" id="{B799B049-5F76-40CE-AEE3-4CCD37CF93AB}"/>
              </a:ext>
            </a:extLst>
          </p:cNvPr>
          <p:cNvPicPr>
            <a:picLocks noChangeAspect="1"/>
          </p:cNvPicPr>
          <p:nvPr/>
        </p:nvPicPr>
        <p:blipFill>
          <a:blip r:embed="rId4"/>
          <a:stretch>
            <a:fillRect/>
          </a:stretch>
        </p:blipFill>
        <p:spPr>
          <a:xfrm>
            <a:off x="1674222" y="3810817"/>
            <a:ext cx="2843542" cy="2304603"/>
          </a:xfrm>
          <a:prstGeom prst="rect">
            <a:avLst/>
          </a:prstGeom>
        </p:spPr>
      </p:pic>
      <p:pic>
        <p:nvPicPr>
          <p:cNvPr id="5" name="Picture 4">
            <a:extLst>
              <a:ext uri="{FF2B5EF4-FFF2-40B4-BE49-F238E27FC236}">
                <a16:creationId xmlns:a16="http://schemas.microsoft.com/office/drawing/2014/main" id="{84DE6A28-9D92-4EF7-ACD2-B43F328E4487}"/>
              </a:ext>
            </a:extLst>
          </p:cNvPr>
          <p:cNvPicPr>
            <a:picLocks noChangeAspect="1"/>
          </p:cNvPicPr>
          <p:nvPr/>
        </p:nvPicPr>
        <p:blipFill>
          <a:blip r:embed="rId5"/>
          <a:stretch>
            <a:fillRect/>
          </a:stretch>
        </p:blipFill>
        <p:spPr>
          <a:xfrm>
            <a:off x="5836718" y="4976955"/>
            <a:ext cx="2274005" cy="1847248"/>
          </a:xfrm>
          <a:prstGeom prst="rect">
            <a:avLst/>
          </a:prstGeom>
        </p:spPr>
      </p:pic>
      <p:pic>
        <p:nvPicPr>
          <p:cNvPr id="6" name="Picture 5">
            <a:extLst>
              <a:ext uri="{FF2B5EF4-FFF2-40B4-BE49-F238E27FC236}">
                <a16:creationId xmlns:a16="http://schemas.microsoft.com/office/drawing/2014/main" id="{3B568797-3E77-4146-85BC-FEC864F86E87}"/>
              </a:ext>
            </a:extLst>
          </p:cNvPr>
          <p:cNvPicPr>
            <a:picLocks noChangeAspect="1"/>
          </p:cNvPicPr>
          <p:nvPr/>
        </p:nvPicPr>
        <p:blipFill>
          <a:blip r:embed="rId6"/>
          <a:stretch>
            <a:fillRect/>
          </a:stretch>
        </p:blipFill>
        <p:spPr>
          <a:xfrm>
            <a:off x="10219036" y="5098417"/>
            <a:ext cx="1798476" cy="1499746"/>
          </a:xfrm>
          <a:prstGeom prst="rect">
            <a:avLst/>
          </a:prstGeom>
        </p:spPr>
      </p:pic>
      <p:pic>
        <p:nvPicPr>
          <p:cNvPr id="7" name="Picture 6">
            <a:extLst>
              <a:ext uri="{FF2B5EF4-FFF2-40B4-BE49-F238E27FC236}">
                <a16:creationId xmlns:a16="http://schemas.microsoft.com/office/drawing/2014/main" id="{62FF0BF4-A4A9-490E-8FBA-34C4A29D7075}"/>
              </a:ext>
            </a:extLst>
          </p:cNvPr>
          <p:cNvPicPr>
            <a:picLocks noChangeAspect="1"/>
          </p:cNvPicPr>
          <p:nvPr/>
        </p:nvPicPr>
        <p:blipFill>
          <a:blip r:embed="rId7"/>
          <a:stretch>
            <a:fillRect/>
          </a:stretch>
        </p:blipFill>
        <p:spPr>
          <a:xfrm>
            <a:off x="4995071" y="3810817"/>
            <a:ext cx="2078916" cy="1621677"/>
          </a:xfrm>
          <a:prstGeom prst="rect">
            <a:avLst/>
          </a:prstGeom>
        </p:spPr>
      </p:pic>
      <p:pic>
        <p:nvPicPr>
          <p:cNvPr id="8" name="Picture 7">
            <a:extLst>
              <a:ext uri="{FF2B5EF4-FFF2-40B4-BE49-F238E27FC236}">
                <a16:creationId xmlns:a16="http://schemas.microsoft.com/office/drawing/2014/main" id="{6422174A-0F10-4A3E-910A-25B56B98B908}"/>
              </a:ext>
            </a:extLst>
          </p:cNvPr>
          <p:cNvPicPr>
            <a:picLocks noChangeAspect="1"/>
          </p:cNvPicPr>
          <p:nvPr/>
        </p:nvPicPr>
        <p:blipFill>
          <a:blip r:embed="rId8"/>
          <a:stretch>
            <a:fillRect/>
          </a:stretch>
        </p:blipFill>
        <p:spPr>
          <a:xfrm>
            <a:off x="6705799" y="2960467"/>
            <a:ext cx="4493141" cy="3572566"/>
          </a:xfrm>
          <a:prstGeom prst="rect">
            <a:avLst/>
          </a:prstGeom>
        </p:spPr>
      </p:pic>
      <p:sp>
        <p:nvSpPr>
          <p:cNvPr id="9" name="TextBox 8">
            <a:extLst>
              <a:ext uri="{FF2B5EF4-FFF2-40B4-BE49-F238E27FC236}">
                <a16:creationId xmlns:a16="http://schemas.microsoft.com/office/drawing/2014/main" id="{925F0BE5-F7E1-4F0F-B55D-EFF4C6C83A05}"/>
              </a:ext>
            </a:extLst>
          </p:cNvPr>
          <p:cNvSpPr txBox="1"/>
          <p:nvPr/>
        </p:nvSpPr>
        <p:spPr>
          <a:xfrm>
            <a:off x="673768" y="449179"/>
            <a:ext cx="10106527" cy="3693319"/>
          </a:xfrm>
          <a:prstGeom prst="rect">
            <a:avLst/>
          </a:prstGeom>
          <a:noFill/>
        </p:spPr>
        <p:txBody>
          <a:bodyPr wrap="square" rtlCol="0">
            <a:spAutoFit/>
          </a:bodyPr>
          <a:lstStyle/>
          <a:p>
            <a:r>
              <a:rPr lang="en-US" sz="3600" dirty="0"/>
              <a:t>Last week I asked you to:</a:t>
            </a:r>
          </a:p>
          <a:p>
            <a:pPr marL="285750" indent="-285750">
              <a:buFontTx/>
              <a:buChar char="-"/>
            </a:pPr>
            <a:r>
              <a:rPr lang="en-US" sz="3600" dirty="0"/>
              <a:t>look at your Icon that you chose for your google account.</a:t>
            </a:r>
          </a:p>
          <a:p>
            <a:pPr marL="285750" indent="-285750">
              <a:buFontTx/>
              <a:buChar char="-"/>
            </a:pPr>
            <a:r>
              <a:rPr lang="en-US" sz="3600" dirty="0"/>
              <a:t>Tell me in the questionnaire what your image is, and how it represents you.</a:t>
            </a:r>
          </a:p>
          <a:p>
            <a:pPr marL="285750" indent="-285750">
              <a:buFontTx/>
              <a:buChar char="-"/>
            </a:pPr>
            <a:endParaRPr lang="en-US" sz="3600" dirty="0"/>
          </a:p>
          <a:p>
            <a:pPr marL="285750" indent="-285750">
              <a:buFontTx/>
              <a:buChar char="-"/>
            </a:pPr>
            <a:endParaRPr lang="en-US" dirty="0"/>
          </a:p>
        </p:txBody>
      </p:sp>
    </p:spTree>
    <p:extLst>
      <p:ext uri="{BB962C8B-B14F-4D97-AF65-F5344CB8AC3E}">
        <p14:creationId xmlns:p14="http://schemas.microsoft.com/office/powerpoint/2010/main" val="171125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0983D-C0E3-49E7-A660-4D239F34D013}"/>
              </a:ext>
            </a:extLst>
          </p:cNvPr>
          <p:cNvPicPr>
            <a:picLocks noChangeAspect="1"/>
          </p:cNvPicPr>
          <p:nvPr/>
        </p:nvPicPr>
        <p:blipFill>
          <a:blip r:embed="rId2"/>
          <a:stretch>
            <a:fillRect/>
          </a:stretch>
        </p:blipFill>
        <p:spPr>
          <a:xfrm>
            <a:off x="536630" y="3148933"/>
            <a:ext cx="2507290" cy="2579755"/>
          </a:xfrm>
          <a:prstGeom prst="rect">
            <a:avLst/>
          </a:prstGeom>
        </p:spPr>
      </p:pic>
      <p:sp>
        <p:nvSpPr>
          <p:cNvPr id="5" name="Rectangle 4">
            <a:extLst>
              <a:ext uri="{FF2B5EF4-FFF2-40B4-BE49-F238E27FC236}">
                <a16:creationId xmlns:a16="http://schemas.microsoft.com/office/drawing/2014/main" id="{B9FB244F-69F2-4090-AC9C-B0850A72058F}"/>
              </a:ext>
            </a:extLst>
          </p:cNvPr>
          <p:cNvSpPr/>
          <p:nvPr/>
        </p:nvSpPr>
        <p:spPr>
          <a:xfrm>
            <a:off x="2390273" y="306316"/>
            <a:ext cx="7956885" cy="1138773"/>
          </a:xfrm>
          <a:prstGeom prst="rect">
            <a:avLst/>
          </a:prstGeom>
        </p:spPr>
        <p:txBody>
          <a:bodyPr wrap="square">
            <a:spAutoFit/>
          </a:bodyPr>
          <a:lstStyle/>
          <a:p>
            <a:r>
              <a:rPr lang="en-US" sz="3600" dirty="0">
                <a:solidFill>
                  <a:schemeClr val="accent1"/>
                </a:solidFill>
              </a:rPr>
              <a:t>This week we will be looking at LOGOs.</a:t>
            </a:r>
            <a:endParaRPr lang="en-US" sz="3200" b="1" dirty="0"/>
          </a:p>
          <a:p>
            <a:endParaRPr lang="en-US" sz="3200" dirty="0"/>
          </a:p>
        </p:txBody>
      </p:sp>
      <p:pic>
        <p:nvPicPr>
          <p:cNvPr id="6" name="Picture 5">
            <a:extLst>
              <a:ext uri="{FF2B5EF4-FFF2-40B4-BE49-F238E27FC236}">
                <a16:creationId xmlns:a16="http://schemas.microsoft.com/office/drawing/2014/main" id="{05A33B8D-5A1F-44AC-BB66-43FD6ACD1678}"/>
              </a:ext>
            </a:extLst>
          </p:cNvPr>
          <p:cNvPicPr>
            <a:picLocks noChangeAspect="1"/>
          </p:cNvPicPr>
          <p:nvPr/>
        </p:nvPicPr>
        <p:blipFill>
          <a:blip r:embed="rId3"/>
          <a:stretch>
            <a:fillRect/>
          </a:stretch>
        </p:blipFill>
        <p:spPr>
          <a:xfrm>
            <a:off x="3625516" y="1605867"/>
            <a:ext cx="8566484" cy="4283242"/>
          </a:xfrm>
          <a:prstGeom prst="rect">
            <a:avLst/>
          </a:prstGeom>
        </p:spPr>
      </p:pic>
      <p:pic>
        <p:nvPicPr>
          <p:cNvPr id="8" name="Picture 7">
            <a:extLst>
              <a:ext uri="{FF2B5EF4-FFF2-40B4-BE49-F238E27FC236}">
                <a16:creationId xmlns:a16="http://schemas.microsoft.com/office/drawing/2014/main" id="{33BC4E1D-832C-4977-ADDE-E5E120BAD8CA}"/>
              </a:ext>
            </a:extLst>
          </p:cNvPr>
          <p:cNvPicPr>
            <a:picLocks noChangeAspect="1"/>
          </p:cNvPicPr>
          <p:nvPr/>
        </p:nvPicPr>
        <p:blipFill>
          <a:blip r:embed="rId4"/>
          <a:stretch>
            <a:fillRect/>
          </a:stretch>
        </p:blipFill>
        <p:spPr>
          <a:xfrm>
            <a:off x="536630" y="1414512"/>
            <a:ext cx="1180987" cy="1653382"/>
          </a:xfrm>
          <a:prstGeom prst="rect">
            <a:avLst/>
          </a:prstGeom>
        </p:spPr>
      </p:pic>
      <p:pic>
        <p:nvPicPr>
          <p:cNvPr id="1026" name="Picture 2" descr="Adidas Logo | Adidas originals logo, Adidas logo wallpapers ...">
            <a:extLst>
              <a:ext uri="{FF2B5EF4-FFF2-40B4-BE49-F238E27FC236}">
                <a16:creationId xmlns:a16="http://schemas.microsoft.com/office/drawing/2014/main" id="{1A8C81EC-6029-41D6-B91F-529017B77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757" y="1605867"/>
            <a:ext cx="1344531" cy="138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4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4E85FF-2B35-4110-97D9-A875EFD052E2}"/>
              </a:ext>
            </a:extLst>
          </p:cNvPr>
          <p:cNvSpPr/>
          <p:nvPr/>
        </p:nvSpPr>
        <p:spPr>
          <a:xfrm>
            <a:off x="350520" y="0"/>
            <a:ext cx="11559540" cy="2769989"/>
          </a:xfrm>
          <a:prstGeom prst="rect">
            <a:avLst/>
          </a:prstGeom>
        </p:spPr>
        <p:txBody>
          <a:bodyPr wrap="square">
            <a:spAutoFit/>
          </a:bodyPr>
          <a:lstStyle/>
          <a:p>
            <a:r>
              <a:rPr lang="en-US" sz="2400" dirty="0"/>
              <a:t>What is a Logo?</a:t>
            </a:r>
            <a:endParaRPr lang="en-US" dirty="0"/>
          </a:p>
          <a:p>
            <a:r>
              <a:rPr lang="en-US" dirty="0"/>
              <a:t>A logo is a sign, symbol, or trademark that conveys the identity of a product, company, campaign or concept in as memorable a way as possible.</a:t>
            </a:r>
          </a:p>
          <a:p>
            <a:endParaRPr lang="en-US" dirty="0"/>
          </a:p>
          <a:p>
            <a:r>
              <a:rPr lang="en-US" sz="2400" dirty="0"/>
              <a:t>How are logos used?</a:t>
            </a:r>
            <a:endParaRPr lang="en-US" dirty="0"/>
          </a:p>
          <a:p>
            <a:r>
              <a:rPr lang="en-US" dirty="0"/>
              <a:t>A logo can be used in many different forms, sizes and places.</a:t>
            </a:r>
          </a:p>
          <a:p>
            <a:r>
              <a:rPr lang="en-US" dirty="0"/>
              <a:t> For example, the logo for a hotel could be printed on a letterhead or menu, sewn onto a napkin or jacket, embossed on pens or illuminated as a huge neon sign on the side of the building.</a:t>
            </a:r>
          </a:p>
          <a:p>
            <a:endParaRPr lang="en-US" dirty="0"/>
          </a:p>
        </p:txBody>
      </p:sp>
      <p:pic>
        <p:nvPicPr>
          <p:cNvPr id="4" name="Picture 3">
            <a:extLst>
              <a:ext uri="{FF2B5EF4-FFF2-40B4-BE49-F238E27FC236}">
                <a16:creationId xmlns:a16="http://schemas.microsoft.com/office/drawing/2014/main" id="{75466752-3C67-4C91-AD77-046F0767AA44}"/>
              </a:ext>
            </a:extLst>
          </p:cNvPr>
          <p:cNvPicPr>
            <a:picLocks noChangeAspect="1"/>
          </p:cNvPicPr>
          <p:nvPr/>
        </p:nvPicPr>
        <p:blipFill>
          <a:blip r:embed="rId2"/>
          <a:stretch>
            <a:fillRect/>
          </a:stretch>
        </p:blipFill>
        <p:spPr>
          <a:xfrm>
            <a:off x="7734863" y="2969523"/>
            <a:ext cx="3620547" cy="3367109"/>
          </a:xfrm>
          <a:prstGeom prst="rect">
            <a:avLst/>
          </a:prstGeom>
        </p:spPr>
      </p:pic>
      <p:sp>
        <p:nvSpPr>
          <p:cNvPr id="5" name="Rectangle 4">
            <a:extLst>
              <a:ext uri="{FF2B5EF4-FFF2-40B4-BE49-F238E27FC236}">
                <a16:creationId xmlns:a16="http://schemas.microsoft.com/office/drawing/2014/main" id="{6E307ADC-EA61-412A-8AB5-FC24E8C66675}"/>
              </a:ext>
            </a:extLst>
          </p:cNvPr>
          <p:cNvSpPr/>
          <p:nvPr/>
        </p:nvSpPr>
        <p:spPr>
          <a:xfrm>
            <a:off x="350520" y="3139321"/>
            <a:ext cx="6792628" cy="3477875"/>
          </a:xfrm>
          <a:prstGeom prst="rect">
            <a:avLst/>
          </a:prstGeom>
        </p:spPr>
        <p:txBody>
          <a:bodyPr wrap="square">
            <a:spAutoFit/>
          </a:bodyPr>
          <a:lstStyle/>
          <a:p>
            <a:r>
              <a:rPr lang="en-US" sz="2800" b="1" dirty="0"/>
              <a:t>What are the basic qualities of a good logo?</a:t>
            </a:r>
          </a:p>
          <a:p>
            <a:endParaRPr lang="en-US" dirty="0"/>
          </a:p>
          <a:p>
            <a:r>
              <a:rPr lang="en-US" sz="2400" dirty="0"/>
              <a:t>A logo should be </a:t>
            </a:r>
            <a:r>
              <a:rPr lang="en-US" sz="2400" b="1" dirty="0"/>
              <a:t>simple</a:t>
            </a:r>
            <a:r>
              <a:rPr lang="en-US" sz="2400" dirty="0"/>
              <a:t> </a:t>
            </a:r>
            <a:r>
              <a:rPr lang="en-US" dirty="0"/>
              <a:t>so that the design is clear in different contexts. Also, a simple logo design is faster to read, easier to remember and more instantly identifiable. </a:t>
            </a:r>
          </a:p>
          <a:p>
            <a:r>
              <a:rPr lang="en-US" dirty="0"/>
              <a:t>The 'I Love New York' logo by Milton Glaser, one of the most reproduced logos ever, illustrates most of these basic qualities.</a:t>
            </a:r>
          </a:p>
          <a:p>
            <a:endParaRPr lang="en-US" dirty="0"/>
          </a:p>
          <a:p>
            <a:r>
              <a:rPr lang="en-US" sz="2400" dirty="0"/>
              <a:t>What is the main function of a logo?</a:t>
            </a:r>
            <a:endParaRPr lang="en-US" dirty="0"/>
          </a:p>
          <a:p>
            <a:r>
              <a:rPr lang="en-US" dirty="0"/>
              <a:t>A logo should convey an immediate and memorable identity and must connect with its target audience in a positive manner.</a:t>
            </a:r>
          </a:p>
        </p:txBody>
      </p:sp>
    </p:spTree>
    <p:extLst>
      <p:ext uri="{BB962C8B-B14F-4D97-AF65-F5344CB8AC3E}">
        <p14:creationId xmlns:p14="http://schemas.microsoft.com/office/powerpoint/2010/main" val="238902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0983D-C0E3-49E7-A660-4D239F34D013}"/>
              </a:ext>
            </a:extLst>
          </p:cNvPr>
          <p:cNvPicPr>
            <a:picLocks noChangeAspect="1"/>
          </p:cNvPicPr>
          <p:nvPr/>
        </p:nvPicPr>
        <p:blipFill>
          <a:blip r:embed="rId2"/>
          <a:stretch>
            <a:fillRect/>
          </a:stretch>
        </p:blipFill>
        <p:spPr>
          <a:xfrm>
            <a:off x="536630" y="3148933"/>
            <a:ext cx="2507290" cy="2579755"/>
          </a:xfrm>
          <a:prstGeom prst="rect">
            <a:avLst/>
          </a:prstGeom>
        </p:spPr>
      </p:pic>
      <p:sp>
        <p:nvSpPr>
          <p:cNvPr id="4" name="TextBox 3">
            <a:extLst>
              <a:ext uri="{FF2B5EF4-FFF2-40B4-BE49-F238E27FC236}">
                <a16:creationId xmlns:a16="http://schemas.microsoft.com/office/drawing/2014/main" id="{E37C8873-2C38-45C0-95ED-3242A04A34E7}"/>
              </a:ext>
            </a:extLst>
          </p:cNvPr>
          <p:cNvSpPr txBox="1"/>
          <p:nvPr/>
        </p:nvSpPr>
        <p:spPr>
          <a:xfrm>
            <a:off x="3497179" y="2876217"/>
            <a:ext cx="7603957" cy="3508653"/>
          </a:xfrm>
          <a:prstGeom prst="rect">
            <a:avLst/>
          </a:prstGeom>
          <a:noFill/>
        </p:spPr>
        <p:txBody>
          <a:bodyPr wrap="square" rtlCol="0">
            <a:spAutoFit/>
          </a:bodyPr>
          <a:lstStyle/>
          <a:p>
            <a:r>
              <a:rPr lang="en-US" sz="2400" dirty="0">
                <a:solidFill>
                  <a:srgbClr val="FF0000"/>
                </a:solidFill>
              </a:rPr>
              <a:t>What do you see when we look at the Burger King logo?</a:t>
            </a:r>
            <a:endParaRPr lang="en-US" dirty="0"/>
          </a:p>
          <a:p>
            <a:r>
              <a:rPr lang="en-US" dirty="0">
                <a:solidFill>
                  <a:schemeClr val="accent1">
                    <a:lumMod val="50000"/>
                  </a:schemeClr>
                </a:solidFill>
              </a:rPr>
              <a:t>First of all, it is a SIMPLE design. The name/words are an image of a hamburger and the yellow-orange shapes on the top and bottom are the bun.  The blue swoosh around it indicates fast movement. </a:t>
            </a:r>
          </a:p>
          <a:p>
            <a:endParaRPr lang="en-US" dirty="0">
              <a:solidFill>
                <a:schemeClr val="accent1">
                  <a:lumMod val="50000"/>
                </a:schemeClr>
              </a:solidFill>
            </a:endParaRPr>
          </a:p>
          <a:p>
            <a:r>
              <a:rPr lang="en-US" dirty="0">
                <a:solidFill>
                  <a:srgbClr val="FF0000"/>
                </a:solidFill>
              </a:rPr>
              <a:t>What does the logo tell us about the product?</a:t>
            </a:r>
          </a:p>
          <a:p>
            <a:r>
              <a:rPr lang="en-US" dirty="0">
                <a:solidFill>
                  <a:schemeClr val="accent1">
                    <a:lumMod val="50000"/>
                  </a:schemeClr>
                </a:solidFill>
              </a:rPr>
              <a:t>This tells us that they sell hamburgers, and they serve them quickly.</a:t>
            </a:r>
          </a:p>
          <a:p>
            <a:endParaRPr lang="en-US" dirty="0">
              <a:solidFill>
                <a:srgbClr val="FF0000"/>
              </a:solidFill>
            </a:endParaRPr>
          </a:p>
          <a:p>
            <a:r>
              <a:rPr lang="en-US" sz="3600" dirty="0"/>
              <a:t>We can use the same questions to analyze any logo or image this way!</a:t>
            </a:r>
          </a:p>
        </p:txBody>
      </p:sp>
      <p:sp>
        <p:nvSpPr>
          <p:cNvPr id="5" name="Rectangle 4">
            <a:extLst>
              <a:ext uri="{FF2B5EF4-FFF2-40B4-BE49-F238E27FC236}">
                <a16:creationId xmlns:a16="http://schemas.microsoft.com/office/drawing/2014/main" id="{B9FB244F-69F2-4090-AC9C-B0850A72058F}"/>
              </a:ext>
            </a:extLst>
          </p:cNvPr>
          <p:cNvSpPr/>
          <p:nvPr/>
        </p:nvSpPr>
        <p:spPr>
          <a:xfrm>
            <a:off x="705852" y="177065"/>
            <a:ext cx="11197390" cy="3108543"/>
          </a:xfrm>
          <a:prstGeom prst="rect">
            <a:avLst/>
          </a:prstGeom>
        </p:spPr>
        <p:txBody>
          <a:bodyPr wrap="square">
            <a:spAutoFit/>
          </a:bodyPr>
          <a:lstStyle/>
          <a:p>
            <a:r>
              <a:rPr lang="en-US" sz="3600" dirty="0">
                <a:solidFill>
                  <a:schemeClr val="accent1"/>
                </a:solidFill>
              </a:rPr>
              <a:t>Look at ICONs and LOGOs that you see all the time.</a:t>
            </a:r>
          </a:p>
          <a:p>
            <a:endParaRPr lang="en-US" sz="3200" dirty="0"/>
          </a:p>
          <a:p>
            <a:r>
              <a:rPr lang="en-US" sz="3200" dirty="0"/>
              <a:t>What does the icon or logo tell us about the product or the app?</a:t>
            </a:r>
          </a:p>
          <a:p>
            <a:endParaRPr lang="en-US" sz="3200" dirty="0"/>
          </a:p>
          <a:p>
            <a:r>
              <a:rPr lang="en-US" sz="3200" dirty="0"/>
              <a:t>					</a:t>
            </a:r>
            <a:r>
              <a:rPr lang="en-US" sz="3200" b="1" dirty="0"/>
              <a:t>Think like an artist!</a:t>
            </a:r>
          </a:p>
          <a:p>
            <a:endParaRPr lang="en-US" sz="3200" dirty="0"/>
          </a:p>
        </p:txBody>
      </p:sp>
    </p:spTree>
    <p:extLst>
      <p:ext uri="{BB962C8B-B14F-4D97-AF65-F5344CB8AC3E}">
        <p14:creationId xmlns:p14="http://schemas.microsoft.com/office/powerpoint/2010/main" val="2801537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3566</TotalTime>
  <Words>959</Words>
  <Application>Microsoft Office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Atlas Grotesk Web</vt:lpstr>
      <vt:lpstr>Calibri</vt:lpstr>
      <vt:lpstr>Calibri Light</vt:lpstr>
      <vt:lpstr>Century Schoolbook</vt:lpstr>
      <vt:lpstr>Impact</vt:lpstr>
      <vt:lpstr>Larsseit-Bold</vt:lpstr>
      <vt:lpstr>Office Theme</vt:lpstr>
      <vt:lpstr> Icon Imagery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 Imagery</dc:title>
  <dc:creator>Nick</dc:creator>
  <cp:lastModifiedBy>Nick</cp:lastModifiedBy>
  <cp:revision>2</cp:revision>
  <dcterms:created xsi:type="dcterms:W3CDTF">2020-04-03T14:26:58Z</dcterms:created>
  <dcterms:modified xsi:type="dcterms:W3CDTF">2020-04-06T01:56:26Z</dcterms:modified>
</cp:coreProperties>
</file>